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7" r:id="rId3"/>
    <p:sldId id="263" r:id="rId4"/>
    <p:sldId id="258" r:id="rId5"/>
    <p:sldId id="260" r:id="rId6"/>
    <p:sldId id="259" r:id="rId7"/>
    <p:sldId id="262" r:id="rId8"/>
    <p:sldId id="261" r:id="rId9"/>
    <p:sldId id="265" r:id="rId10"/>
    <p:sldId id="276" r:id="rId11"/>
    <p:sldId id="277" r:id="rId12"/>
    <p:sldId id="278" r:id="rId13"/>
    <p:sldId id="279" r:id="rId14"/>
    <p:sldId id="280" r:id="rId15"/>
    <p:sldId id="284" r:id="rId16"/>
    <p:sldId id="285" r:id="rId17"/>
    <p:sldId id="286" r:id="rId18"/>
    <p:sldId id="266" r:id="rId19"/>
    <p:sldId id="264" r:id="rId20"/>
    <p:sldId id="267" r:id="rId21"/>
    <p:sldId id="269" r:id="rId22"/>
    <p:sldId id="274" r:id="rId23"/>
    <p:sldId id="271" r:id="rId24"/>
    <p:sldId id="272" r:id="rId25"/>
    <p:sldId id="273" r:id="rId26"/>
    <p:sldId id="275" r:id="rId27"/>
    <p:sldId id="281" r:id="rId28"/>
    <p:sldId id="282"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74D37F0-A6E5-48AC-9E6A-420FE78252BA}" type="datetimeFigureOut">
              <a:rPr lang="en-IN" smtClean="0"/>
              <a:t>15-06-2025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1328418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74D37F0-A6E5-48AC-9E6A-420FE78252BA}" type="datetimeFigureOut">
              <a:rPr lang="en-IN" smtClean="0"/>
              <a:t>15-06-2025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3190267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74D37F0-A6E5-48AC-9E6A-420FE78252BA}" type="datetimeFigureOut">
              <a:rPr lang="en-IN" smtClean="0"/>
              <a:t>15-06-2025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01F454A-4B18-411D-B985-5B679F7FEC5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18980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E74D37F0-A6E5-48AC-9E6A-420FE78252BA}" type="datetimeFigureOut">
              <a:rPr lang="en-IN" smtClean="0"/>
              <a:t>15-06-2025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30863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E74D37F0-A6E5-48AC-9E6A-420FE78252BA}" type="datetimeFigureOut">
              <a:rPr lang="en-IN" smtClean="0"/>
              <a:t>15-06-2025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01F454A-4B18-411D-B985-5B679F7FEC5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65920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E74D37F0-A6E5-48AC-9E6A-420FE78252BA}" type="datetimeFigureOut">
              <a:rPr lang="en-IN" smtClean="0"/>
              <a:t>15-06-2025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1322603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4D37F0-A6E5-48AC-9E6A-420FE78252BA}" type="datetimeFigureOut">
              <a:rPr lang="en-IN" smtClean="0"/>
              <a:t>15-06-2025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3912221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4D37F0-A6E5-48AC-9E6A-420FE78252BA}" type="datetimeFigureOut">
              <a:rPr lang="en-IN" smtClean="0"/>
              <a:t>15-06-2025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1385020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4D37F0-A6E5-48AC-9E6A-420FE78252BA}" type="datetimeFigureOut">
              <a:rPr lang="en-IN" smtClean="0"/>
              <a:t>15-06-2025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247248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74D37F0-A6E5-48AC-9E6A-420FE78252BA}" type="datetimeFigureOut">
              <a:rPr lang="en-IN" smtClean="0"/>
              <a:t>15-06-2025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354587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74D37F0-A6E5-48AC-9E6A-420FE78252BA}" type="datetimeFigureOut">
              <a:rPr lang="en-IN" smtClean="0"/>
              <a:t>15-06-2025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415484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74D37F0-A6E5-48AC-9E6A-420FE78252BA}" type="datetimeFigureOut">
              <a:rPr lang="en-IN" smtClean="0"/>
              <a:t>15-06-2025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61370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74D37F0-A6E5-48AC-9E6A-420FE78252BA}" type="datetimeFigureOut">
              <a:rPr lang="en-IN" smtClean="0"/>
              <a:t>15-06-2025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4246349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4D37F0-A6E5-48AC-9E6A-420FE78252BA}" type="datetimeFigureOut">
              <a:rPr lang="en-IN" smtClean="0"/>
              <a:t>15-06-2025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95967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74D37F0-A6E5-48AC-9E6A-420FE78252BA}" type="datetimeFigureOut">
              <a:rPr lang="en-IN" smtClean="0"/>
              <a:t>15-06-2025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2100231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74D37F0-A6E5-48AC-9E6A-420FE78252BA}" type="datetimeFigureOut">
              <a:rPr lang="en-IN" smtClean="0"/>
              <a:t>15-06-2025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01F454A-4B18-411D-B985-5B679F7FEC5C}" type="slidenum">
              <a:rPr lang="en-IN" smtClean="0"/>
              <a:t>‹#›</a:t>
            </a:fld>
            <a:endParaRPr lang="en-IN"/>
          </a:p>
        </p:txBody>
      </p:sp>
    </p:spTree>
    <p:extLst>
      <p:ext uri="{BB962C8B-B14F-4D97-AF65-F5344CB8AC3E}">
        <p14:creationId xmlns:p14="http://schemas.microsoft.com/office/powerpoint/2010/main" val="2687853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74D37F0-A6E5-48AC-9E6A-420FE78252BA}" type="datetimeFigureOut">
              <a:rPr lang="en-IN" smtClean="0"/>
              <a:t>15-06-2025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01F454A-4B18-411D-B985-5B679F7FEC5C}" type="slidenum">
              <a:rPr lang="en-IN" smtClean="0"/>
              <a:t>‹#›</a:t>
            </a:fld>
            <a:endParaRPr lang="en-IN"/>
          </a:p>
        </p:txBody>
      </p:sp>
    </p:spTree>
    <p:extLst>
      <p:ext uri="{BB962C8B-B14F-4D97-AF65-F5344CB8AC3E}">
        <p14:creationId xmlns:p14="http://schemas.microsoft.com/office/powerpoint/2010/main" val="175482076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1140" y="2565919"/>
            <a:ext cx="6153571" cy="1455683"/>
          </a:xfrm>
        </p:spPr>
        <p:txBody>
          <a:bodyPr>
            <a:normAutofit/>
          </a:bodyPr>
          <a:lstStyle/>
          <a:p>
            <a:r>
              <a:rPr lang="en-US" sz="8800" b="1" dirty="0" smtClean="0"/>
              <a:t>Agentic AI</a:t>
            </a:r>
            <a:endParaRPr lang="en-IN" sz="8800" b="1" dirty="0"/>
          </a:p>
        </p:txBody>
      </p:sp>
      <p:sp>
        <p:nvSpPr>
          <p:cNvPr id="3" name="Subtitle 2"/>
          <p:cNvSpPr>
            <a:spLocks noGrp="1"/>
          </p:cNvSpPr>
          <p:nvPr>
            <p:ph type="subTitle" idx="1"/>
          </p:nvPr>
        </p:nvSpPr>
        <p:spPr>
          <a:xfrm>
            <a:off x="9134668" y="5020887"/>
            <a:ext cx="2218723" cy="922714"/>
          </a:xfrm>
        </p:spPr>
        <p:txBody>
          <a:bodyPr>
            <a:normAutofit/>
          </a:bodyPr>
          <a:lstStyle/>
          <a:p>
            <a:r>
              <a:rPr lang="en-US" b="1" dirty="0" smtClean="0"/>
              <a:t>-QFC’25</a:t>
            </a:r>
          </a:p>
          <a:p>
            <a:r>
              <a:rPr lang="en-US" b="1" dirty="0" smtClean="0"/>
              <a:t>-Darshana Anandi</a:t>
            </a:r>
            <a:endParaRPr lang="en-IN" b="1" dirty="0"/>
          </a:p>
        </p:txBody>
      </p:sp>
    </p:spTree>
    <p:extLst>
      <p:ext uri="{BB962C8B-B14F-4D97-AF65-F5344CB8AC3E}">
        <p14:creationId xmlns:p14="http://schemas.microsoft.com/office/powerpoint/2010/main" val="100302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Why Do We Need AI Agents?</a:t>
            </a:r>
            <a:endParaRPr lang="en-IN" sz="4000" b="1" dirty="0"/>
          </a:p>
        </p:txBody>
      </p:sp>
      <p:sp>
        <p:nvSpPr>
          <p:cNvPr id="4" name="Rectangle 3"/>
          <p:cNvSpPr/>
          <p:nvPr/>
        </p:nvSpPr>
        <p:spPr>
          <a:xfrm>
            <a:off x="243340" y="121119"/>
            <a:ext cx="3624710" cy="246221"/>
          </a:xfrm>
          <a:prstGeom prst="rect">
            <a:avLst/>
          </a:prstGeom>
        </p:spPr>
        <p:txBody>
          <a:bodyPr wrap="none">
            <a:spAutoFit/>
          </a:bodyPr>
          <a:lstStyle/>
          <a:p>
            <a:r>
              <a:rPr lang="en-IN" sz="1000" dirty="0" smtClean="0"/>
              <a:t>Source: https</a:t>
            </a:r>
            <a:r>
              <a:rPr lang="en-IN" sz="1000" dirty="0"/>
              <a:t>://www.youtube.com/watch?v=FEU6-Il8jjw</a:t>
            </a:r>
          </a:p>
        </p:txBody>
      </p:sp>
      <p:pic>
        <p:nvPicPr>
          <p:cNvPr id="6" name="Picture 5"/>
          <p:cNvPicPr>
            <a:picLocks noChangeAspect="1"/>
          </p:cNvPicPr>
          <p:nvPr/>
        </p:nvPicPr>
        <p:blipFill>
          <a:blip r:embed="rId2"/>
          <a:stretch>
            <a:fillRect/>
          </a:stretch>
        </p:blipFill>
        <p:spPr>
          <a:xfrm>
            <a:off x="2864669" y="1320143"/>
            <a:ext cx="7118915" cy="2578526"/>
          </a:xfrm>
          <a:prstGeom prst="rect">
            <a:avLst/>
          </a:prstGeom>
        </p:spPr>
      </p:pic>
      <p:sp>
        <p:nvSpPr>
          <p:cNvPr id="7" name="Title 1"/>
          <p:cNvSpPr txBox="1">
            <a:spLocks/>
          </p:cNvSpPr>
          <p:nvPr/>
        </p:nvSpPr>
        <p:spPr>
          <a:xfrm>
            <a:off x="2864670" y="4021781"/>
            <a:ext cx="8299324" cy="2528650"/>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smtClean="0">
                <a:latin typeface="Arial" panose="020B0604020202020204" pitchFamily="34" charset="0"/>
                <a:cs typeface="Arial" panose="020B0604020202020204" pitchFamily="34" charset="0"/>
              </a:rPr>
              <a:t>Before going into Agentic AI Architecture - Lets first understand why do we need AI Agents?</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LLM </a:t>
            </a:r>
            <a:r>
              <a:rPr lang="en-US" sz="1800" dirty="0">
                <a:latin typeface="Arial" panose="020B0604020202020204" pitchFamily="34" charset="0"/>
                <a:cs typeface="Arial" panose="020B0604020202020204" pitchFamily="34" charset="0"/>
              </a:rPr>
              <a:t>alone cannot perform actions or get things </a:t>
            </a:r>
            <a:r>
              <a:rPr lang="en-US" sz="1800" dirty="0" smtClean="0">
                <a:latin typeface="Arial" panose="020B0604020202020204" pitchFamily="34" charset="0"/>
                <a:cs typeface="Arial" panose="020B0604020202020204" pitchFamily="34" charset="0"/>
              </a:rPr>
              <a:t>done.</a:t>
            </a:r>
          </a:p>
          <a:p>
            <a:pPr algn="l"/>
            <a:endParaRPr lang="en-US" sz="1800" dirty="0">
              <a:latin typeface="Arial" panose="020B0604020202020204" pitchFamily="34" charset="0"/>
              <a:cs typeface="Arial" panose="020B0604020202020204" pitchFamily="34" charset="0"/>
            </a:endParaRPr>
          </a:p>
          <a:p>
            <a:pPr algn="l"/>
            <a:r>
              <a:rPr lang="en-US" sz="1800" dirty="0">
                <a:latin typeface="Arial" panose="020B0604020202020204" pitchFamily="34" charset="0"/>
                <a:cs typeface="Arial" panose="020B0604020202020204" pitchFamily="34" charset="0"/>
              </a:rPr>
              <a:t>They only respond to what we ask &amp; their knowledge is also limited to the data they are trained on</a:t>
            </a:r>
            <a:r>
              <a:rPr lang="en-US" sz="1800" dirty="0" smtClean="0">
                <a:latin typeface="Arial" panose="020B0604020202020204" pitchFamily="34" charset="0"/>
                <a:cs typeface="Arial" panose="020B0604020202020204" pitchFamily="34" charset="0"/>
              </a:rPr>
              <a:t>.</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Solution?</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25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Why Do We Need AI Agents?</a:t>
            </a:r>
            <a:endParaRPr lang="en-IN" sz="4000" b="1" dirty="0"/>
          </a:p>
        </p:txBody>
      </p:sp>
      <p:sp>
        <p:nvSpPr>
          <p:cNvPr id="4" name="Rectangle 3"/>
          <p:cNvSpPr/>
          <p:nvPr/>
        </p:nvSpPr>
        <p:spPr>
          <a:xfrm>
            <a:off x="243340" y="121119"/>
            <a:ext cx="3624710" cy="246221"/>
          </a:xfrm>
          <a:prstGeom prst="rect">
            <a:avLst/>
          </a:prstGeom>
        </p:spPr>
        <p:txBody>
          <a:bodyPr wrap="none">
            <a:spAutoFit/>
          </a:bodyPr>
          <a:lstStyle/>
          <a:p>
            <a:r>
              <a:rPr lang="en-IN" sz="1000" dirty="0" smtClean="0"/>
              <a:t>Source: https</a:t>
            </a:r>
            <a:r>
              <a:rPr lang="en-IN" sz="1000" dirty="0"/>
              <a:t>://www.youtube.com/watch?v=FEU6-Il8jjw</a:t>
            </a:r>
          </a:p>
        </p:txBody>
      </p:sp>
      <p:sp>
        <p:nvSpPr>
          <p:cNvPr id="7" name="Title 1"/>
          <p:cNvSpPr txBox="1">
            <a:spLocks/>
          </p:cNvSpPr>
          <p:nvPr/>
        </p:nvSpPr>
        <p:spPr>
          <a:xfrm>
            <a:off x="2864670" y="4074061"/>
            <a:ext cx="8074880" cy="2260307"/>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smtClean="0">
                <a:latin typeface="Arial" panose="020B0604020202020204" pitchFamily="34" charset="0"/>
                <a:cs typeface="Arial" panose="020B0604020202020204" pitchFamily="34" charset="0"/>
              </a:rPr>
              <a:t>Let’s add an agent in between and provide agent with access to some tools to perform a task.</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Tools (like calendar, database, zoom, weather API, </a:t>
            </a:r>
            <a:r>
              <a:rPr lang="en-US" sz="1800" dirty="0" err="1" smtClean="0">
                <a:latin typeface="Arial" panose="020B0604020202020204" pitchFamily="34" charset="0"/>
                <a:cs typeface="Arial" panose="020B0604020202020204" pitchFamily="34" charset="0"/>
              </a:rPr>
              <a:t>etc</a:t>
            </a:r>
            <a:r>
              <a:rPr lang="en-US" sz="1800" dirty="0" smtClean="0">
                <a:latin typeface="Arial" panose="020B0604020202020204" pitchFamily="34" charset="0"/>
                <a:cs typeface="Arial" panose="020B0604020202020204" pitchFamily="34" charset="0"/>
              </a:rPr>
              <a:t>) can perform actions.</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LLM can do planning and reasoning.</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But how will Agent remember things ?</a:t>
            </a:r>
            <a:endParaRPr lang="en-IN" sz="18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864669" y="1320143"/>
            <a:ext cx="7010851" cy="2630807"/>
          </a:xfrm>
          <a:prstGeom prst="rect">
            <a:avLst/>
          </a:prstGeom>
        </p:spPr>
      </p:pic>
    </p:spTree>
    <p:extLst>
      <p:ext uri="{BB962C8B-B14F-4D97-AF65-F5344CB8AC3E}">
        <p14:creationId xmlns:p14="http://schemas.microsoft.com/office/powerpoint/2010/main" val="3834106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Why Do We Need AI Agents?</a:t>
            </a:r>
            <a:endParaRPr lang="en-IN" sz="4000" b="1" dirty="0"/>
          </a:p>
        </p:txBody>
      </p:sp>
      <p:sp>
        <p:nvSpPr>
          <p:cNvPr id="4" name="Rectangle 3"/>
          <p:cNvSpPr/>
          <p:nvPr/>
        </p:nvSpPr>
        <p:spPr>
          <a:xfrm>
            <a:off x="243340" y="121119"/>
            <a:ext cx="3624710" cy="246221"/>
          </a:xfrm>
          <a:prstGeom prst="rect">
            <a:avLst/>
          </a:prstGeom>
        </p:spPr>
        <p:txBody>
          <a:bodyPr wrap="none">
            <a:spAutoFit/>
          </a:bodyPr>
          <a:lstStyle/>
          <a:p>
            <a:r>
              <a:rPr lang="en-IN" sz="1000" dirty="0" smtClean="0"/>
              <a:t>Source: https</a:t>
            </a:r>
            <a:r>
              <a:rPr lang="en-IN" sz="1000" dirty="0"/>
              <a:t>://www.youtube.com/watch?v=FEU6-Il8jjw</a:t>
            </a:r>
          </a:p>
        </p:txBody>
      </p:sp>
      <p:sp>
        <p:nvSpPr>
          <p:cNvPr id="7" name="Title 1"/>
          <p:cNvSpPr txBox="1">
            <a:spLocks/>
          </p:cNvSpPr>
          <p:nvPr/>
        </p:nvSpPr>
        <p:spPr>
          <a:xfrm>
            <a:off x="2864668" y="4264428"/>
            <a:ext cx="6586903" cy="1471353"/>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smtClean="0">
                <a:latin typeface="Arial" panose="020B0604020202020204" pitchFamily="34" charset="0"/>
                <a:cs typeface="Arial" panose="020B0604020202020204" pitchFamily="34" charset="0"/>
              </a:rPr>
              <a:t>For Agents to remember things, lets add memory.</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Both Short-term and Long-term memory can be used here.</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Fine, but how to tell the agent what we want to achieve?</a:t>
            </a:r>
            <a:endParaRPr lang="en-IN" sz="18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2864668" y="1320143"/>
            <a:ext cx="7100599" cy="2535383"/>
          </a:xfrm>
          <a:prstGeom prst="rect">
            <a:avLst/>
          </a:prstGeom>
        </p:spPr>
      </p:pic>
    </p:spTree>
    <p:extLst>
      <p:ext uri="{BB962C8B-B14F-4D97-AF65-F5344CB8AC3E}">
        <p14:creationId xmlns:p14="http://schemas.microsoft.com/office/powerpoint/2010/main" val="636387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69" y="733999"/>
            <a:ext cx="8922778" cy="490451"/>
          </a:xfrm>
          <a:prstGeom prst="rect">
            <a:avLst/>
          </a:prstGeom>
          <a:effectLst/>
        </p:spPr>
        <p:txBody>
          <a:bodyPr vert="horz" lIns="91440" tIns="45720" rIns="91440" bIns="45720" rtlCol="0" anchor="b">
            <a:normAutofit fontScale="67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Why Do We Need AI Agents? - AI Agent Architecture</a:t>
            </a:r>
            <a:endParaRPr lang="en-IN" sz="4000" b="1" dirty="0"/>
          </a:p>
        </p:txBody>
      </p:sp>
      <p:sp>
        <p:nvSpPr>
          <p:cNvPr id="4" name="Rectangle 3"/>
          <p:cNvSpPr/>
          <p:nvPr/>
        </p:nvSpPr>
        <p:spPr>
          <a:xfrm>
            <a:off x="243340" y="121119"/>
            <a:ext cx="3624710" cy="246221"/>
          </a:xfrm>
          <a:prstGeom prst="rect">
            <a:avLst/>
          </a:prstGeom>
        </p:spPr>
        <p:txBody>
          <a:bodyPr wrap="none">
            <a:spAutoFit/>
          </a:bodyPr>
          <a:lstStyle/>
          <a:p>
            <a:r>
              <a:rPr lang="en-IN" sz="1000" dirty="0" smtClean="0"/>
              <a:t>Source: https</a:t>
            </a:r>
            <a:r>
              <a:rPr lang="en-IN" sz="1000" dirty="0"/>
              <a:t>://www.youtube.com/watch?v=FEU6-Il8jjw</a:t>
            </a:r>
          </a:p>
        </p:txBody>
      </p:sp>
      <p:sp>
        <p:nvSpPr>
          <p:cNvPr id="7" name="Title 1"/>
          <p:cNvSpPr txBox="1">
            <a:spLocks/>
          </p:cNvSpPr>
          <p:nvPr/>
        </p:nvSpPr>
        <p:spPr>
          <a:xfrm>
            <a:off x="2864667" y="4455622"/>
            <a:ext cx="8922779" cy="2019992"/>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smtClean="0">
                <a:latin typeface="Arial" panose="020B0604020202020204" pitchFamily="34" charset="0"/>
                <a:cs typeface="Arial" panose="020B0604020202020204" pitchFamily="34" charset="0"/>
              </a:rPr>
              <a:t>Prompt Template is a way to give instructions to the Agent. </a:t>
            </a:r>
          </a:p>
          <a:p>
            <a:pPr algn="l"/>
            <a:r>
              <a:rPr lang="en-US" sz="1800" dirty="0" smtClean="0">
                <a:latin typeface="Arial" panose="020B0604020202020204" pitchFamily="34" charset="0"/>
                <a:cs typeface="Arial" panose="020B0604020202020204" pitchFamily="34" charset="0"/>
              </a:rPr>
              <a:t>Example: You are a friendly agent that answers questions about Dates and Weather</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Once the agent has instructions on how to act and what to do, user can use Prompts to interact with agent, ask questions and get info.</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This sums up as an AI Agent Architecture.</a:t>
            </a:r>
            <a:endParaRPr lang="en-IN" sz="18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864668" y="1353395"/>
            <a:ext cx="6985914" cy="2786149"/>
          </a:xfrm>
          <a:prstGeom prst="rect">
            <a:avLst/>
          </a:prstGeom>
        </p:spPr>
      </p:pic>
    </p:spTree>
    <p:extLst>
      <p:ext uri="{BB962C8B-B14F-4D97-AF65-F5344CB8AC3E}">
        <p14:creationId xmlns:p14="http://schemas.microsoft.com/office/powerpoint/2010/main" val="126614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68" y="733999"/>
            <a:ext cx="5489623" cy="49045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900" b="1" dirty="0" smtClean="0"/>
              <a:t>What Are AI Agents?</a:t>
            </a:r>
            <a:endParaRPr lang="en-IN" sz="3900" b="1" dirty="0"/>
          </a:p>
        </p:txBody>
      </p:sp>
      <p:sp>
        <p:nvSpPr>
          <p:cNvPr id="4" name="Rectangle 3"/>
          <p:cNvSpPr/>
          <p:nvPr/>
        </p:nvSpPr>
        <p:spPr>
          <a:xfrm>
            <a:off x="243340" y="121119"/>
            <a:ext cx="3624710" cy="246221"/>
          </a:xfrm>
          <a:prstGeom prst="rect">
            <a:avLst/>
          </a:prstGeom>
        </p:spPr>
        <p:txBody>
          <a:bodyPr wrap="none">
            <a:spAutoFit/>
          </a:bodyPr>
          <a:lstStyle/>
          <a:p>
            <a:r>
              <a:rPr lang="en-IN" sz="1000" dirty="0" smtClean="0"/>
              <a:t>Source: https</a:t>
            </a:r>
            <a:r>
              <a:rPr lang="en-IN" sz="1000" dirty="0"/>
              <a:t>://www.youtube.com/watch?v=FEU6-Il8jjw</a:t>
            </a:r>
          </a:p>
        </p:txBody>
      </p:sp>
      <p:sp>
        <p:nvSpPr>
          <p:cNvPr id="7" name="Title 1"/>
          <p:cNvSpPr txBox="1">
            <a:spLocks/>
          </p:cNvSpPr>
          <p:nvPr/>
        </p:nvSpPr>
        <p:spPr>
          <a:xfrm>
            <a:off x="2864668" y="1224449"/>
            <a:ext cx="7684183" cy="437001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smtClean="0">
                <a:latin typeface="Arial" panose="020B0604020202020204" pitchFamily="34" charset="0"/>
                <a:cs typeface="Arial" panose="020B0604020202020204" pitchFamily="34" charset="0"/>
              </a:rPr>
              <a:t>AI Agent is a system (Software Entity), that can – </a:t>
            </a:r>
          </a:p>
          <a:p>
            <a:pPr marL="285750" indent="-285750" algn="l">
              <a:buFont typeface="Arial" panose="020B0604020202020204" pitchFamily="34" charset="0"/>
              <a:buChar char="•"/>
            </a:pPr>
            <a:r>
              <a:rPr lang="en-US" sz="1800" dirty="0" smtClean="0">
                <a:latin typeface="Arial" panose="020B0604020202020204" pitchFamily="34" charset="0"/>
                <a:cs typeface="Arial" panose="020B0604020202020204" pitchFamily="34" charset="0"/>
              </a:rPr>
              <a:t>Perceive its environment (Receive inputs)</a:t>
            </a:r>
          </a:p>
          <a:p>
            <a:pPr marL="285750" indent="-285750" algn="l">
              <a:buFont typeface="Arial" panose="020B0604020202020204" pitchFamily="34" charset="0"/>
              <a:buChar char="•"/>
            </a:pPr>
            <a:r>
              <a:rPr lang="en-US" sz="1800" dirty="0" smtClean="0">
                <a:latin typeface="Arial" panose="020B0604020202020204" pitchFamily="34" charset="0"/>
                <a:cs typeface="Arial" panose="020B0604020202020204" pitchFamily="34" charset="0"/>
              </a:rPr>
              <a:t>Collect Data</a:t>
            </a:r>
          </a:p>
          <a:p>
            <a:pPr marL="285750" indent="-285750" algn="l">
              <a:buFont typeface="Arial" panose="020B0604020202020204" pitchFamily="34" charset="0"/>
              <a:buChar char="•"/>
            </a:pPr>
            <a:r>
              <a:rPr lang="en-US" sz="1800" dirty="0" smtClean="0">
                <a:latin typeface="Arial" panose="020B0604020202020204" pitchFamily="34" charset="0"/>
                <a:cs typeface="Arial" panose="020B0604020202020204" pitchFamily="34" charset="0"/>
              </a:rPr>
              <a:t>Make Decisions</a:t>
            </a:r>
          </a:p>
          <a:p>
            <a:pPr marL="285750" indent="-285750" algn="l">
              <a:buFont typeface="Arial" panose="020B0604020202020204" pitchFamily="34" charset="0"/>
              <a:buChar char="•"/>
            </a:pPr>
            <a:r>
              <a:rPr lang="en-US" sz="1800" dirty="0" smtClean="0">
                <a:latin typeface="Arial" panose="020B0604020202020204" pitchFamily="34" charset="0"/>
                <a:cs typeface="Arial" panose="020B0604020202020204" pitchFamily="34" charset="0"/>
              </a:rPr>
              <a:t>Take Actions </a:t>
            </a:r>
          </a:p>
          <a:p>
            <a:pPr marL="285750" indent="-28575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To receive inputs, </a:t>
            </a:r>
            <a:r>
              <a:rPr lang="en-US" sz="1800" dirty="0">
                <a:latin typeface="Arial" panose="020B0604020202020204" pitchFamily="34" charset="0"/>
                <a:cs typeface="Arial" panose="020B0604020202020204" pitchFamily="34" charset="0"/>
              </a:rPr>
              <a:t>Text prompts are not the only </a:t>
            </a:r>
            <a:r>
              <a:rPr lang="en-US" sz="1800" dirty="0" smtClean="0">
                <a:latin typeface="Arial" panose="020B0604020202020204" pitchFamily="34" charset="0"/>
                <a:cs typeface="Arial" panose="020B0604020202020204" pitchFamily="34" charset="0"/>
              </a:rPr>
              <a:t>way - any Sensors such as camera, microphone </a:t>
            </a:r>
            <a:r>
              <a:rPr lang="en-US" sz="1800" dirty="0" err="1" smtClean="0">
                <a:latin typeface="Arial" panose="020B0604020202020204" pitchFamily="34" charset="0"/>
                <a:cs typeface="Arial" panose="020B0604020202020204" pitchFamily="34" charset="0"/>
              </a:rPr>
              <a:t>etc</a:t>
            </a:r>
            <a:r>
              <a:rPr lang="en-US" sz="1800" dirty="0" smtClean="0">
                <a:latin typeface="Arial" panose="020B0604020202020204" pitchFamily="34" charset="0"/>
                <a:cs typeface="Arial" panose="020B0604020202020204" pitchFamily="34" charset="0"/>
              </a:rPr>
              <a:t> can be used.</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Agents need – </a:t>
            </a:r>
          </a:p>
          <a:p>
            <a:pPr marL="285750" indent="-285750" algn="l">
              <a:buFont typeface="Arial" panose="020B0604020202020204" pitchFamily="34" charset="0"/>
              <a:buChar char="•"/>
            </a:pPr>
            <a:r>
              <a:rPr lang="en-US" sz="1800" dirty="0" smtClean="0">
                <a:latin typeface="Arial" panose="020B0604020202020204" pitchFamily="34" charset="0"/>
                <a:cs typeface="Arial" panose="020B0604020202020204" pitchFamily="34" charset="0"/>
              </a:rPr>
              <a:t>Prompt Template – to give them clear instructions on their purpose, and how we want to see the results.</a:t>
            </a:r>
          </a:p>
          <a:p>
            <a:pPr marL="285750" indent="-285750" algn="l">
              <a:buFont typeface="Arial" panose="020B0604020202020204" pitchFamily="34" charset="0"/>
              <a:buChar char="•"/>
            </a:pPr>
            <a:r>
              <a:rPr lang="en-US" sz="1800" dirty="0" smtClean="0">
                <a:latin typeface="Arial" panose="020B0604020202020204" pitchFamily="34" charset="0"/>
                <a:cs typeface="Arial" panose="020B0604020202020204" pitchFamily="34" charset="0"/>
              </a:rPr>
              <a:t>LLM – To perform planning and reasoning</a:t>
            </a:r>
          </a:p>
          <a:p>
            <a:pPr marL="285750" indent="-285750" algn="l">
              <a:buFont typeface="Arial" panose="020B0604020202020204" pitchFamily="34" charset="0"/>
              <a:buChar char="•"/>
            </a:pPr>
            <a:r>
              <a:rPr lang="en-US" sz="1800" dirty="0" smtClean="0">
                <a:latin typeface="Arial" panose="020B0604020202020204" pitchFamily="34" charset="0"/>
                <a:cs typeface="Arial" panose="020B0604020202020204" pitchFamily="34" charset="0"/>
              </a:rPr>
              <a:t>Tools – Access to tools so they can perform actions</a:t>
            </a:r>
          </a:p>
          <a:p>
            <a:pPr marL="285750" indent="-285750" algn="l">
              <a:buFont typeface="Arial" panose="020B0604020202020204" pitchFamily="34" charset="0"/>
              <a:buChar char="•"/>
            </a:pPr>
            <a:r>
              <a:rPr lang="en-US" sz="1800" dirty="0" smtClean="0">
                <a:latin typeface="Arial" panose="020B0604020202020204" pitchFamily="34" charset="0"/>
                <a:cs typeface="Arial" panose="020B0604020202020204" pitchFamily="34" charset="0"/>
              </a:rPr>
              <a:t>Memory – For agents to remember things.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2826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68" y="733999"/>
            <a:ext cx="8033317" cy="49045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900" b="1" dirty="0" smtClean="0"/>
              <a:t>What Are </a:t>
            </a:r>
            <a:r>
              <a:rPr lang="en-US" sz="3900" b="1" dirty="0" smtClean="0"/>
              <a:t>NOT AI </a:t>
            </a:r>
            <a:r>
              <a:rPr lang="en-US" sz="3900" b="1" dirty="0" smtClean="0"/>
              <a:t>Agents?</a:t>
            </a:r>
            <a:endParaRPr lang="en-IN" sz="3900" b="1" dirty="0"/>
          </a:p>
        </p:txBody>
      </p:sp>
      <p:sp>
        <p:nvSpPr>
          <p:cNvPr id="4" name="Rectangle 3"/>
          <p:cNvSpPr/>
          <p:nvPr/>
        </p:nvSpPr>
        <p:spPr>
          <a:xfrm>
            <a:off x="243340" y="121119"/>
            <a:ext cx="3624710" cy="246221"/>
          </a:xfrm>
          <a:prstGeom prst="rect">
            <a:avLst/>
          </a:prstGeom>
        </p:spPr>
        <p:txBody>
          <a:bodyPr wrap="none">
            <a:spAutoFit/>
          </a:bodyPr>
          <a:lstStyle/>
          <a:p>
            <a:r>
              <a:rPr lang="en-IN" sz="1000" dirty="0" smtClean="0"/>
              <a:t>Source: https</a:t>
            </a:r>
            <a:r>
              <a:rPr lang="en-IN" sz="1000" dirty="0"/>
              <a:t>://www.youtube.com/watch?v=FEU6-Il8jjw</a:t>
            </a:r>
          </a:p>
        </p:txBody>
      </p:sp>
      <p:sp>
        <p:nvSpPr>
          <p:cNvPr id="7" name="Title 1"/>
          <p:cNvSpPr txBox="1">
            <a:spLocks/>
          </p:cNvSpPr>
          <p:nvPr/>
        </p:nvSpPr>
        <p:spPr>
          <a:xfrm>
            <a:off x="2864668" y="1591109"/>
            <a:ext cx="7684183" cy="2560320"/>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a:latin typeface="Arial" panose="020B0604020202020204" pitchFamily="34" charset="0"/>
                <a:cs typeface="Arial" panose="020B0604020202020204" pitchFamily="34" charset="0"/>
              </a:rPr>
              <a:t>Applications that integrate LLMs but don’t use them to control workflow execution—think simple </a:t>
            </a:r>
            <a:r>
              <a:rPr lang="en-US" sz="1800" dirty="0" smtClean="0">
                <a:latin typeface="Arial" panose="020B0604020202020204" pitchFamily="34" charset="0"/>
                <a:cs typeface="Arial" panose="020B0604020202020204" pitchFamily="34" charset="0"/>
              </a:rPr>
              <a:t>chat bots</a:t>
            </a:r>
            <a:r>
              <a:rPr lang="en-US" sz="1800" dirty="0">
                <a:latin typeface="Arial" panose="020B0604020202020204" pitchFamily="34" charset="0"/>
                <a:cs typeface="Arial" panose="020B0604020202020204" pitchFamily="34" charset="0"/>
              </a:rPr>
              <a:t>, single-turn LLMs, or sentiment classifiers—are not agents</a:t>
            </a:r>
          </a:p>
          <a:p>
            <a:pPr algn="l"/>
            <a:r>
              <a:rPr lang="en-US" sz="1800" dirty="0">
                <a:latin typeface="Arial" panose="020B0604020202020204" pitchFamily="34" charset="0"/>
                <a:cs typeface="Arial" panose="020B0604020202020204" pitchFamily="34" charset="0"/>
              </a:rPr>
              <a:t>Simple </a:t>
            </a:r>
            <a:r>
              <a:rPr lang="en-US" sz="1800" dirty="0" smtClean="0">
                <a:latin typeface="Arial" panose="020B0604020202020204" pitchFamily="34" charset="0"/>
                <a:cs typeface="Arial" panose="020B0604020202020204" pitchFamily="34" charset="0"/>
              </a:rPr>
              <a:t>Comparison</a:t>
            </a:r>
          </a:p>
          <a:p>
            <a:pPr algn="l"/>
            <a:endParaRPr lang="en-US" sz="1800" dirty="0">
              <a:latin typeface="Arial" panose="020B0604020202020204" pitchFamily="34" charset="0"/>
              <a:cs typeface="Arial" panose="020B0604020202020204" pitchFamily="34" charset="0"/>
            </a:endParaRPr>
          </a:p>
          <a:p>
            <a:pPr algn="l"/>
            <a:r>
              <a:rPr lang="en-US" sz="1800" b="1" dirty="0">
                <a:latin typeface="Arial" panose="020B0604020202020204" pitchFamily="34" charset="0"/>
                <a:cs typeface="Arial" panose="020B0604020202020204" pitchFamily="34" charset="0"/>
              </a:rPr>
              <a:t>Non-agentic</a:t>
            </a:r>
            <a:r>
              <a:rPr lang="en-US" sz="1800" dirty="0">
                <a:latin typeface="Arial" panose="020B0604020202020204" pitchFamily="34" charset="0"/>
                <a:cs typeface="Arial" panose="020B0604020202020204" pitchFamily="34" charset="0"/>
              </a:rPr>
              <a:t>: I say, “Write a report,” and the AI outputs it immediately.</a:t>
            </a:r>
          </a:p>
          <a:p>
            <a:pPr algn="l"/>
            <a:endParaRPr lang="en-US" sz="1800" dirty="0" smtClean="0">
              <a:latin typeface="Arial" panose="020B0604020202020204" pitchFamily="34" charset="0"/>
              <a:cs typeface="Arial" panose="020B0604020202020204" pitchFamily="34" charset="0"/>
            </a:endParaRPr>
          </a:p>
          <a:p>
            <a:pPr algn="l"/>
            <a:r>
              <a:rPr lang="en-US" sz="1800" b="1" dirty="0" smtClean="0">
                <a:latin typeface="Arial" panose="020B0604020202020204" pitchFamily="34" charset="0"/>
                <a:cs typeface="Arial" panose="020B0604020202020204" pitchFamily="34" charset="0"/>
              </a:rPr>
              <a:t>Agentic</a:t>
            </a:r>
            <a:r>
              <a:rPr lang="en-US" sz="1800" dirty="0">
                <a:latin typeface="Arial" panose="020B0604020202020204" pitchFamily="34" charset="0"/>
                <a:cs typeface="Arial" panose="020B0604020202020204" pitchFamily="34" charset="0"/>
              </a:rPr>
              <a:t>: The AI outlines the report, researches relevant sources, revises drafts, and improves the final work, with internal feedback loops.</a:t>
            </a:r>
          </a:p>
        </p:txBody>
      </p:sp>
    </p:spTree>
    <p:extLst>
      <p:ext uri="{BB962C8B-B14F-4D97-AF65-F5344CB8AC3E}">
        <p14:creationId xmlns:p14="http://schemas.microsoft.com/office/powerpoint/2010/main" val="1287086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68" y="507077"/>
            <a:ext cx="8033317" cy="717374"/>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900" b="1" dirty="0" smtClean="0"/>
              <a:t>WHEN to build an agent?</a:t>
            </a:r>
            <a:endParaRPr lang="en-US" sz="4800" b="1" dirty="0"/>
          </a:p>
        </p:txBody>
      </p:sp>
      <p:sp>
        <p:nvSpPr>
          <p:cNvPr id="4" name="Rectangle 3"/>
          <p:cNvSpPr/>
          <p:nvPr/>
        </p:nvSpPr>
        <p:spPr>
          <a:xfrm>
            <a:off x="243340" y="121119"/>
            <a:ext cx="3624710" cy="246221"/>
          </a:xfrm>
          <a:prstGeom prst="rect">
            <a:avLst/>
          </a:prstGeom>
        </p:spPr>
        <p:txBody>
          <a:bodyPr wrap="none">
            <a:spAutoFit/>
          </a:bodyPr>
          <a:lstStyle/>
          <a:p>
            <a:r>
              <a:rPr lang="en-IN" sz="1000" dirty="0" smtClean="0"/>
              <a:t>Source: https</a:t>
            </a:r>
            <a:r>
              <a:rPr lang="en-IN" sz="1000" dirty="0"/>
              <a:t>://www.youtube.com/watch?v=FEU6-Il8jjw</a:t>
            </a:r>
          </a:p>
        </p:txBody>
      </p:sp>
      <p:sp>
        <p:nvSpPr>
          <p:cNvPr id="7" name="Title 1"/>
          <p:cNvSpPr txBox="1">
            <a:spLocks/>
          </p:cNvSpPr>
          <p:nvPr/>
        </p:nvSpPr>
        <p:spPr>
          <a:xfrm>
            <a:off x="2864668" y="1364188"/>
            <a:ext cx="7684183" cy="458031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a:latin typeface="Arial" panose="020B0604020202020204" pitchFamily="34" charset="0"/>
                <a:cs typeface="Arial" panose="020B0604020202020204" pitchFamily="34" charset="0"/>
              </a:rPr>
              <a:t>Unlike conventional automation, agents are uniquely suited to workflows where traditional deterministic and rule-based approaches fall short. </a:t>
            </a:r>
            <a:endParaRPr lang="en-US" sz="1800" dirty="0" smtClean="0">
              <a:latin typeface="Arial" panose="020B0604020202020204" pitchFamily="34" charset="0"/>
              <a:cs typeface="Arial" panose="020B0604020202020204" pitchFamily="34" charset="0"/>
            </a:endParaRP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So</a:t>
            </a:r>
            <a:r>
              <a:rPr lang="en-US" sz="1800" dirty="0">
                <a:latin typeface="Arial" panose="020B0604020202020204" pitchFamily="34" charset="0"/>
                <a:cs typeface="Arial" panose="020B0604020202020204" pitchFamily="34" charset="0"/>
              </a:rPr>
              <a:t>, prioritize workflows that have previously resisted automation, especially where traditional methods encounter friction.</a:t>
            </a:r>
          </a:p>
          <a:p>
            <a:pPr algn="l"/>
            <a:endParaRPr lang="en-US" sz="1800" dirty="0" smtClean="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Consider </a:t>
            </a:r>
            <a:r>
              <a:rPr lang="en-US" sz="1800" dirty="0">
                <a:latin typeface="Arial" panose="020B0604020202020204" pitchFamily="34" charset="0"/>
                <a:cs typeface="Arial" panose="020B0604020202020204" pitchFamily="34" charset="0"/>
              </a:rPr>
              <a:t>the example of payment fraud analysis.</a:t>
            </a:r>
          </a:p>
          <a:p>
            <a:pPr marL="285750" indent="-285750" algn="l">
              <a:buFont typeface="Arial" panose="020B0604020202020204" pitchFamily="34" charset="0"/>
              <a:buChar char="•"/>
            </a:pPr>
            <a:r>
              <a:rPr lang="en-US" sz="1800" dirty="0">
                <a:latin typeface="Arial" panose="020B0604020202020204" pitchFamily="34" charset="0"/>
                <a:cs typeface="Arial" panose="020B0604020202020204" pitchFamily="34" charset="0"/>
              </a:rPr>
              <a:t>A traditional rules engine works like a checklist, flagging transactions based on preset criteria.</a:t>
            </a:r>
          </a:p>
          <a:p>
            <a:pPr marL="285750" indent="-285750" algn="l">
              <a:buFont typeface="Arial" panose="020B0604020202020204" pitchFamily="34" charset="0"/>
              <a:buChar char="•"/>
            </a:pPr>
            <a:endParaRPr lang="en-US" sz="1800" dirty="0" smtClean="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dirty="0" smtClean="0">
                <a:latin typeface="Arial" panose="020B0604020202020204" pitchFamily="34" charset="0"/>
                <a:cs typeface="Arial" panose="020B0604020202020204" pitchFamily="34" charset="0"/>
              </a:rPr>
              <a:t>In </a:t>
            </a:r>
            <a:r>
              <a:rPr lang="en-US" sz="1800" dirty="0">
                <a:latin typeface="Arial" panose="020B0604020202020204" pitchFamily="34" charset="0"/>
                <a:cs typeface="Arial" panose="020B0604020202020204" pitchFamily="34" charset="0"/>
              </a:rPr>
              <a:t>contrast, an LLM agent functions more like a seasoned investigator, evaluating context, considering subtle patterns, and identifying suspicious activity even when clear-cut rules aren’t violated.</a:t>
            </a:r>
          </a:p>
          <a:p>
            <a:pPr algn="l"/>
            <a:endParaRPr lang="en-US" sz="1800" dirty="0" smtClean="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This </a:t>
            </a:r>
            <a:r>
              <a:rPr lang="en-US" sz="1800" dirty="0">
                <a:latin typeface="Arial" panose="020B0604020202020204" pitchFamily="34" charset="0"/>
                <a:cs typeface="Arial" panose="020B0604020202020204" pitchFamily="34" charset="0"/>
              </a:rPr>
              <a:t>nuanced reasoning capability is exactly what enables agents to manage complex, ambiguous situations effectively.</a:t>
            </a:r>
          </a:p>
        </p:txBody>
      </p:sp>
    </p:spTree>
    <p:extLst>
      <p:ext uri="{BB962C8B-B14F-4D97-AF65-F5344CB8AC3E}">
        <p14:creationId xmlns:p14="http://schemas.microsoft.com/office/powerpoint/2010/main" val="3998943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68" y="507077"/>
            <a:ext cx="8033317" cy="717374"/>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900" b="1" dirty="0" smtClean="0"/>
              <a:t>Criteria for building an agent</a:t>
            </a:r>
            <a:endParaRPr lang="en-US" sz="4800" b="1" dirty="0"/>
          </a:p>
        </p:txBody>
      </p:sp>
      <p:sp>
        <p:nvSpPr>
          <p:cNvPr id="4" name="Rectangle 3"/>
          <p:cNvSpPr/>
          <p:nvPr/>
        </p:nvSpPr>
        <p:spPr>
          <a:xfrm>
            <a:off x="243340" y="121119"/>
            <a:ext cx="3624710" cy="246221"/>
          </a:xfrm>
          <a:prstGeom prst="rect">
            <a:avLst/>
          </a:prstGeom>
        </p:spPr>
        <p:txBody>
          <a:bodyPr wrap="none">
            <a:spAutoFit/>
          </a:bodyPr>
          <a:lstStyle/>
          <a:p>
            <a:r>
              <a:rPr lang="en-IN" sz="1000" dirty="0" smtClean="0"/>
              <a:t>Source: https</a:t>
            </a:r>
            <a:r>
              <a:rPr lang="en-IN" sz="1000" dirty="0"/>
              <a:t>://www.youtube.com/watch?v=FEU6-Il8jjw</a:t>
            </a:r>
          </a:p>
        </p:txBody>
      </p:sp>
      <p:sp>
        <p:nvSpPr>
          <p:cNvPr id="7" name="Title 1"/>
          <p:cNvSpPr txBox="1">
            <a:spLocks/>
          </p:cNvSpPr>
          <p:nvPr/>
        </p:nvSpPr>
        <p:spPr>
          <a:xfrm>
            <a:off x="2864668" y="1364188"/>
            <a:ext cx="7684183" cy="348303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b="1" dirty="0" smtClean="0">
                <a:latin typeface="Arial" panose="020B0604020202020204" pitchFamily="34" charset="0"/>
                <a:cs typeface="Arial" panose="020B0604020202020204" pitchFamily="34" charset="0"/>
              </a:rPr>
              <a:t>Complex </a:t>
            </a:r>
            <a:r>
              <a:rPr lang="en-US" sz="1800" b="1" dirty="0">
                <a:latin typeface="Arial" panose="020B0604020202020204" pitchFamily="34" charset="0"/>
                <a:cs typeface="Arial" panose="020B0604020202020204" pitchFamily="34" charset="0"/>
              </a:rPr>
              <a:t>decision-making: </a:t>
            </a:r>
            <a:r>
              <a:rPr lang="en-US" sz="1800" dirty="0">
                <a:latin typeface="Arial" panose="020B0604020202020204" pitchFamily="34" charset="0"/>
                <a:cs typeface="Arial" panose="020B0604020202020204" pitchFamily="34" charset="0"/>
              </a:rPr>
              <a:t>Workflows involving nuanced judgment, exceptions, or context-sensitive decisions, for example refund approval in customer service workflows</a:t>
            </a:r>
            <a:r>
              <a:rPr lang="en-US" sz="1800" dirty="0" smtClean="0">
                <a:latin typeface="Arial" panose="020B0604020202020204" pitchFamily="34" charset="0"/>
                <a:cs typeface="Arial" panose="020B0604020202020204" pitchFamily="34" charset="0"/>
              </a:rPr>
              <a:t>.</a:t>
            </a:r>
          </a:p>
          <a:p>
            <a:pPr algn="l"/>
            <a:endParaRPr lang="en-US" sz="1800" dirty="0">
              <a:latin typeface="Arial" panose="020B0604020202020204" pitchFamily="34" charset="0"/>
              <a:cs typeface="Arial" panose="020B0604020202020204" pitchFamily="34" charset="0"/>
            </a:endParaRPr>
          </a:p>
          <a:p>
            <a:pPr algn="l"/>
            <a:r>
              <a:rPr lang="en-US" sz="1800" b="1" dirty="0" smtClean="0">
                <a:latin typeface="Arial" panose="020B0604020202020204" pitchFamily="34" charset="0"/>
                <a:cs typeface="Arial" panose="020B0604020202020204" pitchFamily="34" charset="0"/>
              </a:rPr>
              <a:t>Difficult-to-maintain </a:t>
            </a:r>
            <a:r>
              <a:rPr lang="en-US" sz="1800" b="1" dirty="0">
                <a:latin typeface="Arial" panose="020B0604020202020204" pitchFamily="34" charset="0"/>
                <a:cs typeface="Arial" panose="020B0604020202020204" pitchFamily="34" charset="0"/>
              </a:rPr>
              <a:t>rules</a:t>
            </a:r>
            <a:r>
              <a:rPr lang="en-US" sz="1800" dirty="0">
                <a:latin typeface="Arial" panose="020B0604020202020204" pitchFamily="34" charset="0"/>
                <a:cs typeface="Arial" panose="020B0604020202020204" pitchFamily="34" charset="0"/>
              </a:rPr>
              <a:t>: Systems that have become unwieldy due to extensive and intricate rulesets, making updates costly or error-prone, for example performing vendor security reviews</a:t>
            </a:r>
            <a:r>
              <a:rPr lang="en-US" sz="1800" dirty="0" smtClean="0">
                <a:latin typeface="Arial" panose="020B0604020202020204" pitchFamily="34" charset="0"/>
                <a:cs typeface="Arial" panose="020B0604020202020204" pitchFamily="34" charset="0"/>
              </a:rPr>
              <a:t>.</a:t>
            </a:r>
          </a:p>
          <a:p>
            <a:pPr algn="l"/>
            <a:endParaRPr lang="en-US" sz="1800" dirty="0">
              <a:latin typeface="Arial" panose="020B0604020202020204" pitchFamily="34" charset="0"/>
              <a:cs typeface="Arial" panose="020B0604020202020204" pitchFamily="34" charset="0"/>
            </a:endParaRPr>
          </a:p>
          <a:p>
            <a:pPr algn="l"/>
            <a:r>
              <a:rPr lang="en-US" sz="1800" b="1" dirty="0" smtClean="0">
                <a:latin typeface="Arial" panose="020B0604020202020204" pitchFamily="34" charset="0"/>
                <a:cs typeface="Arial" panose="020B0604020202020204" pitchFamily="34" charset="0"/>
              </a:rPr>
              <a:t>Heavy </a:t>
            </a:r>
            <a:r>
              <a:rPr lang="en-US" sz="1800" b="1" dirty="0">
                <a:latin typeface="Arial" panose="020B0604020202020204" pitchFamily="34" charset="0"/>
                <a:cs typeface="Arial" panose="020B0604020202020204" pitchFamily="34" charset="0"/>
              </a:rPr>
              <a:t>reliance on unstructured data: </a:t>
            </a:r>
            <a:r>
              <a:rPr lang="en-US" sz="1800" dirty="0">
                <a:latin typeface="Arial" panose="020B0604020202020204" pitchFamily="34" charset="0"/>
                <a:cs typeface="Arial" panose="020B0604020202020204" pitchFamily="34" charset="0"/>
              </a:rPr>
              <a:t>Scenarios that involve interpreting natural language, extracting meaning from documents, or interacting with users conversationally, for example processing a home insurance claim.</a:t>
            </a:r>
          </a:p>
        </p:txBody>
      </p:sp>
    </p:spTree>
    <p:extLst>
      <p:ext uri="{BB962C8B-B14F-4D97-AF65-F5344CB8AC3E}">
        <p14:creationId xmlns:p14="http://schemas.microsoft.com/office/powerpoint/2010/main" val="3634274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19466" y="133004"/>
            <a:ext cx="6874626" cy="257694"/>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000" dirty="0"/>
              <a:t>Source: https://medium.com/%40anil.jain.baba/agentic-ai-architectures-and-design-patterns-288ac589179a</a:t>
            </a:r>
            <a:endParaRPr lang="en-IN" sz="1000" dirty="0"/>
          </a:p>
        </p:txBody>
      </p:sp>
      <p:pic>
        <p:nvPicPr>
          <p:cNvPr id="2" name="Picture 1"/>
          <p:cNvPicPr>
            <a:picLocks noChangeAspect="1"/>
          </p:cNvPicPr>
          <p:nvPr/>
        </p:nvPicPr>
        <p:blipFill>
          <a:blip r:embed="rId2"/>
          <a:stretch>
            <a:fillRect/>
          </a:stretch>
        </p:blipFill>
        <p:spPr>
          <a:xfrm>
            <a:off x="2864669" y="1039090"/>
            <a:ext cx="3195865" cy="4023361"/>
          </a:xfrm>
          <a:prstGeom prst="rect">
            <a:avLst/>
          </a:prstGeom>
        </p:spPr>
      </p:pic>
      <p:sp>
        <p:nvSpPr>
          <p:cNvPr id="6" name="Title 1"/>
          <p:cNvSpPr txBox="1">
            <a:spLocks/>
          </p:cNvSpPr>
          <p:nvPr/>
        </p:nvSpPr>
        <p:spPr>
          <a:xfrm>
            <a:off x="3017070" y="390698"/>
            <a:ext cx="8800858" cy="648393"/>
          </a:xfrm>
          <a:prstGeom prst="rect">
            <a:avLst/>
          </a:prstGeom>
          <a:effectLst/>
        </p:spPr>
        <p:txBody>
          <a:bodyPr vert="horz" lIns="91440" tIns="45720" rIns="91440" bIns="45720" rtlCol="0" anchor="b">
            <a:normAutofit fontScale="97500" lnSpcReduction="1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Types of AI Agents</a:t>
            </a:r>
            <a:endParaRPr lang="en-IN" sz="4000" b="1" dirty="0"/>
          </a:p>
        </p:txBody>
      </p:sp>
      <p:sp>
        <p:nvSpPr>
          <p:cNvPr id="7" name="Rectangle 6"/>
          <p:cNvSpPr/>
          <p:nvPr/>
        </p:nvSpPr>
        <p:spPr>
          <a:xfrm>
            <a:off x="6212935" y="1039091"/>
            <a:ext cx="5413236" cy="4832092"/>
          </a:xfrm>
          <a:prstGeom prst="rect">
            <a:avLst/>
          </a:prstGeom>
        </p:spPr>
        <p:txBody>
          <a:bodyPr wrap="square">
            <a:spAutoFit/>
          </a:bodyPr>
          <a:lstStyle/>
          <a:p>
            <a:pPr fontAlgn="ctr"/>
            <a:r>
              <a:rPr lang="en-US" sz="1100" b="1" dirty="0" smtClean="0">
                <a:latin typeface="Arial" panose="020B0604020202020204" pitchFamily="34" charset="0"/>
                <a:cs typeface="Arial" panose="020B0604020202020204" pitchFamily="34" charset="0"/>
              </a:rPr>
              <a:t>Simple Reflex Agents</a:t>
            </a:r>
            <a:r>
              <a:rPr lang="en-US" sz="1100" dirty="0" smtClean="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a:t>
            </a:r>
            <a:r>
              <a:rPr lang="en-US" sz="1100" dirty="0" smtClean="0">
                <a:latin typeface="Arial" panose="020B0604020202020204" pitchFamily="34" charset="0"/>
                <a:cs typeface="Arial" panose="020B0604020202020204" pitchFamily="34" charset="0"/>
              </a:rPr>
              <a:t>ct </a:t>
            </a:r>
            <a:r>
              <a:rPr lang="en-US" sz="1100" dirty="0">
                <a:latin typeface="Arial" panose="020B0604020202020204" pitchFamily="34" charset="0"/>
                <a:cs typeface="Arial" panose="020B0604020202020204" pitchFamily="34" charset="0"/>
              </a:rPr>
              <a:t>based on simple condition-action rules. They only consider the current state of the environment and don't maintain any memory or history. </a:t>
            </a:r>
            <a:r>
              <a:rPr lang="en-US" sz="1100" b="1" dirty="0" smtClean="0">
                <a:latin typeface="Arial" panose="020B0604020202020204" pitchFamily="34" charset="0"/>
                <a:cs typeface="Arial" panose="020B0604020202020204" pitchFamily="34" charset="0"/>
              </a:rPr>
              <a:t>Example</a:t>
            </a:r>
            <a:r>
              <a:rPr lang="en-US" sz="1100" b="1"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A </a:t>
            </a:r>
            <a:r>
              <a:rPr lang="en-US" sz="1100" dirty="0" smtClean="0">
                <a:latin typeface="Arial" panose="020B0604020202020204" pitchFamily="34" charset="0"/>
                <a:cs typeface="Arial" panose="020B0604020202020204" pitchFamily="34" charset="0"/>
              </a:rPr>
              <a:t>robot </a:t>
            </a:r>
            <a:r>
              <a:rPr lang="en-US" sz="1100" dirty="0">
                <a:latin typeface="Arial" panose="020B0604020202020204" pitchFamily="34" charset="0"/>
                <a:cs typeface="Arial" panose="020B0604020202020204" pitchFamily="34" charset="0"/>
              </a:rPr>
              <a:t>vacuum cleaner that moves forward until it detects an obstacle and then changes direction.</a:t>
            </a:r>
          </a:p>
          <a:p>
            <a:pPr marL="285750" indent="-285750">
              <a:buFont typeface="Arial" panose="020B0604020202020204" pitchFamily="34" charset="0"/>
              <a:buChar char="•"/>
            </a:pPr>
            <a:endParaRPr lang="en-US" sz="1100" dirty="0" smtClean="0">
              <a:latin typeface="Arial" panose="020B0604020202020204" pitchFamily="34" charset="0"/>
              <a:cs typeface="Arial" panose="020B0604020202020204" pitchFamily="34" charset="0"/>
            </a:endParaRPr>
          </a:p>
          <a:p>
            <a:pPr fontAlgn="ctr"/>
            <a:r>
              <a:rPr lang="en-US" sz="1100" b="1" dirty="0" smtClean="0">
                <a:latin typeface="Arial" panose="020B0604020202020204" pitchFamily="34" charset="0"/>
                <a:cs typeface="Arial" panose="020B0604020202020204" pitchFamily="34" charset="0"/>
              </a:rPr>
              <a:t>Model-Based Reflex Agents</a:t>
            </a:r>
            <a:r>
              <a:rPr lang="en-US" sz="1100" dirty="0" smtClean="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Maintain </a:t>
            </a:r>
            <a:r>
              <a:rPr lang="en-US" sz="1100" dirty="0">
                <a:latin typeface="Arial" panose="020B0604020202020204" pitchFamily="34" charset="0"/>
                <a:cs typeface="Arial" panose="020B0604020202020204" pitchFamily="34" charset="0"/>
              </a:rPr>
              <a:t>an internal model of the world that they update based on their observations. This allows them to make more informed decisions than simple reflex agents. </a:t>
            </a:r>
            <a:r>
              <a:rPr lang="en-US" sz="1100" b="1" dirty="0" smtClean="0">
                <a:latin typeface="Arial" panose="020B0604020202020204" pitchFamily="34" charset="0"/>
                <a:cs typeface="Arial" panose="020B0604020202020204" pitchFamily="34" charset="0"/>
              </a:rPr>
              <a:t>Example</a:t>
            </a:r>
            <a:r>
              <a:rPr lang="en-US" sz="1100" b="1"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A robot navigating a maze. It might use a map (its internal model) to plan a path to the exit and update the map as it explores the </a:t>
            </a:r>
            <a:r>
              <a:rPr lang="en-US" sz="1100" dirty="0" smtClean="0">
                <a:latin typeface="Arial" panose="020B0604020202020204" pitchFamily="34" charset="0"/>
                <a:cs typeface="Arial" panose="020B0604020202020204" pitchFamily="34" charset="0"/>
              </a:rPr>
              <a:t>maze.</a:t>
            </a:r>
            <a:endParaRPr lang="en-US" sz="11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100" dirty="0" smtClean="0">
              <a:latin typeface="Arial" panose="020B0604020202020204" pitchFamily="34" charset="0"/>
              <a:cs typeface="Arial" panose="020B0604020202020204" pitchFamily="34" charset="0"/>
            </a:endParaRPr>
          </a:p>
          <a:p>
            <a:pPr fontAlgn="ctr"/>
            <a:r>
              <a:rPr lang="en-US" sz="1100" b="1" dirty="0" smtClean="0">
                <a:latin typeface="Arial" panose="020B0604020202020204" pitchFamily="34" charset="0"/>
                <a:cs typeface="Arial" panose="020B0604020202020204" pitchFamily="34" charset="0"/>
              </a:rPr>
              <a:t>Goal-Based Agents</a:t>
            </a:r>
            <a:r>
              <a:rPr lang="en-US" sz="1100" dirty="0" smtClean="0">
                <a:latin typeface="Arial" panose="020B0604020202020204" pitchFamily="34" charset="0"/>
                <a:cs typeface="Arial" panose="020B0604020202020204" pitchFamily="34" charset="0"/>
              </a:rPr>
              <a:t>: Have </a:t>
            </a:r>
            <a:r>
              <a:rPr lang="en-US" sz="1100" dirty="0">
                <a:latin typeface="Arial" panose="020B0604020202020204" pitchFamily="34" charset="0"/>
                <a:cs typeface="Arial" panose="020B0604020202020204" pitchFamily="34" charset="0"/>
              </a:rPr>
              <a:t>specific goals they are trying to achieve. They plan their actions to reach these goals, taking into account the possible consequences of their </a:t>
            </a:r>
            <a:r>
              <a:rPr lang="en-US" sz="1100" dirty="0" smtClean="0">
                <a:latin typeface="Arial" panose="020B0604020202020204" pitchFamily="34" charset="0"/>
                <a:cs typeface="Arial" panose="020B0604020202020204" pitchFamily="34" charset="0"/>
              </a:rPr>
              <a:t>actions.</a:t>
            </a:r>
            <a:r>
              <a:rPr lang="en-US" sz="1100" dirty="0">
                <a:latin typeface="Arial" panose="020B0604020202020204" pitchFamily="34" charset="0"/>
                <a:cs typeface="Arial" panose="020B0604020202020204" pitchFamily="34" charset="0"/>
              </a:rPr>
              <a:t> </a:t>
            </a:r>
            <a:r>
              <a:rPr lang="en-US" sz="1100" b="1" dirty="0" smtClean="0">
                <a:latin typeface="Arial" panose="020B0604020202020204" pitchFamily="34" charset="0"/>
                <a:cs typeface="Arial" panose="020B0604020202020204" pitchFamily="34" charset="0"/>
              </a:rPr>
              <a:t>Example</a:t>
            </a:r>
            <a:r>
              <a:rPr lang="en-US" sz="1100" b="1"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A self-driving car with the goal of reaching a specific </a:t>
            </a:r>
            <a:r>
              <a:rPr lang="en-US" sz="1100" dirty="0" smtClean="0">
                <a:latin typeface="Arial" panose="020B0604020202020204" pitchFamily="34" charset="0"/>
                <a:cs typeface="Arial" panose="020B0604020202020204" pitchFamily="34" charset="0"/>
              </a:rPr>
              <a:t>destination, considering </a:t>
            </a:r>
            <a:r>
              <a:rPr lang="en-US" sz="1100" dirty="0">
                <a:latin typeface="Arial" panose="020B0604020202020204" pitchFamily="34" charset="0"/>
                <a:cs typeface="Arial" panose="020B0604020202020204" pitchFamily="34" charset="0"/>
              </a:rPr>
              <a:t>traffic, road conditions, and other factors to choose the best route and make decisions about speed and lane </a:t>
            </a:r>
            <a:r>
              <a:rPr lang="en-US" sz="1100" dirty="0" smtClean="0">
                <a:latin typeface="Arial" panose="020B0604020202020204" pitchFamily="34" charset="0"/>
                <a:cs typeface="Arial" panose="020B0604020202020204" pitchFamily="34" charset="0"/>
              </a:rPr>
              <a:t>changes.</a:t>
            </a:r>
            <a:endParaRPr lang="en-US" sz="11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100" dirty="0" smtClean="0">
              <a:latin typeface="Arial" panose="020B0604020202020204" pitchFamily="34" charset="0"/>
              <a:cs typeface="Arial" panose="020B0604020202020204" pitchFamily="34" charset="0"/>
            </a:endParaRPr>
          </a:p>
          <a:p>
            <a:pPr fontAlgn="ctr"/>
            <a:r>
              <a:rPr lang="en-US" sz="1100" b="1" dirty="0" smtClean="0">
                <a:latin typeface="Arial" panose="020B0604020202020204" pitchFamily="34" charset="0"/>
                <a:cs typeface="Arial" panose="020B0604020202020204" pitchFamily="34" charset="0"/>
              </a:rPr>
              <a:t>Utility Based Agents</a:t>
            </a:r>
            <a:r>
              <a:rPr lang="en-US" sz="1100" dirty="0" smtClean="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Have </a:t>
            </a:r>
            <a:r>
              <a:rPr lang="en-US" sz="1100" dirty="0">
                <a:latin typeface="Arial" panose="020B0604020202020204" pitchFamily="34" charset="0"/>
                <a:cs typeface="Arial" panose="020B0604020202020204" pitchFamily="34" charset="0"/>
              </a:rPr>
              <a:t>a utility function that quantifies the desirability of different states. They choose actions that maximize their expected utility</a:t>
            </a:r>
            <a:r>
              <a:rPr lang="en-US" sz="1100" dirty="0" smtClean="0">
                <a:latin typeface="Arial" panose="020B0604020202020204" pitchFamily="34" charset="0"/>
                <a:cs typeface="Arial" panose="020B0604020202020204" pitchFamily="34" charset="0"/>
              </a:rPr>
              <a:t>. </a:t>
            </a:r>
            <a:r>
              <a:rPr lang="en-US" sz="1100" b="1" dirty="0" smtClean="0">
                <a:latin typeface="Arial" panose="020B0604020202020204" pitchFamily="34" charset="0"/>
                <a:cs typeface="Arial" panose="020B0604020202020204" pitchFamily="34" charset="0"/>
              </a:rPr>
              <a:t>Example</a:t>
            </a:r>
            <a:r>
              <a:rPr lang="en-US" sz="1100" b="1"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A stock trading agent that aims to maximize its profits. It might consider factors like current stock prices, predicted future prices, and the agent's risk tolerance when deciding which stocks to buy and </a:t>
            </a:r>
            <a:r>
              <a:rPr lang="en-US" sz="1100" dirty="0" smtClean="0">
                <a:latin typeface="Arial" panose="020B0604020202020204" pitchFamily="34" charset="0"/>
                <a:cs typeface="Arial" panose="020B0604020202020204" pitchFamily="34" charset="0"/>
              </a:rPr>
              <a:t>sell.</a:t>
            </a:r>
          </a:p>
          <a:p>
            <a:pPr fontAlgn="ctr"/>
            <a:endParaRPr lang="en-US" sz="1100" dirty="0">
              <a:latin typeface="Arial" panose="020B0604020202020204" pitchFamily="34" charset="0"/>
              <a:cs typeface="Arial" panose="020B0604020202020204" pitchFamily="34" charset="0"/>
            </a:endParaRPr>
          </a:p>
          <a:p>
            <a:pPr fontAlgn="ctr"/>
            <a:r>
              <a:rPr lang="en-US" sz="1100" b="1" dirty="0">
                <a:latin typeface="Arial" panose="020B0604020202020204" pitchFamily="34" charset="0"/>
                <a:cs typeface="Arial" panose="020B0604020202020204" pitchFamily="34" charset="0"/>
              </a:rPr>
              <a:t>Learning </a:t>
            </a:r>
            <a:r>
              <a:rPr lang="en-US" sz="1100" b="1" dirty="0" smtClean="0">
                <a:latin typeface="Arial" panose="020B0604020202020204" pitchFamily="34" charset="0"/>
                <a:cs typeface="Arial" panose="020B0604020202020204" pitchFamily="34" charset="0"/>
              </a:rPr>
              <a:t>Agents</a:t>
            </a:r>
            <a:r>
              <a:rPr lang="en-US" sz="1100" dirty="0" smtClean="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a:t>
            </a:r>
            <a:r>
              <a:rPr lang="en-US" sz="1100" dirty="0" smtClean="0">
                <a:latin typeface="Arial" panose="020B0604020202020204" pitchFamily="34" charset="0"/>
                <a:cs typeface="Arial" panose="020B0604020202020204" pitchFamily="34" charset="0"/>
              </a:rPr>
              <a:t>mprove </a:t>
            </a:r>
            <a:r>
              <a:rPr lang="en-US" sz="1100" dirty="0">
                <a:latin typeface="Arial" panose="020B0604020202020204" pitchFamily="34" charset="0"/>
                <a:cs typeface="Arial" panose="020B0604020202020204" pitchFamily="34" charset="0"/>
              </a:rPr>
              <a:t>their performance over time by learning from their experiences. They can adapt to changing environments and improve their decision-making based on past actions and feedback. </a:t>
            </a:r>
            <a:r>
              <a:rPr lang="en-US" sz="1100" b="1" dirty="0" smtClean="0">
                <a:latin typeface="Arial" panose="020B0604020202020204" pitchFamily="34" charset="0"/>
                <a:cs typeface="Arial" panose="020B0604020202020204" pitchFamily="34" charset="0"/>
              </a:rPr>
              <a:t>Example</a:t>
            </a:r>
            <a:r>
              <a:rPr lang="en-US" sz="1100" b="1"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A spam filter that learns to identify spam emails based on user feedback (e.g., marking emails as spam or not spam</a:t>
            </a:r>
            <a:r>
              <a:rPr lang="en-US" sz="1100" dirty="0" smtClean="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81817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Architecture of Agentic AI</a:t>
            </a:r>
            <a:endParaRPr lang="en-IN" sz="4000" b="1" dirty="0"/>
          </a:p>
        </p:txBody>
      </p:sp>
      <p:pic>
        <p:nvPicPr>
          <p:cNvPr id="8" name="Picture 7"/>
          <p:cNvPicPr>
            <a:picLocks noChangeAspect="1"/>
          </p:cNvPicPr>
          <p:nvPr/>
        </p:nvPicPr>
        <p:blipFill rotWithShape="1">
          <a:blip r:embed="rId2"/>
          <a:srcRect t="14638"/>
          <a:stretch/>
        </p:blipFill>
        <p:spPr>
          <a:xfrm>
            <a:off x="2864670" y="1288471"/>
            <a:ext cx="4134646" cy="3724104"/>
          </a:xfrm>
          <a:prstGeom prst="rect">
            <a:avLst/>
          </a:prstGeom>
        </p:spPr>
      </p:pic>
      <p:sp>
        <p:nvSpPr>
          <p:cNvPr id="4" name="Rectangle 3"/>
          <p:cNvSpPr/>
          <p:nvPr/>
        </p:nvSpPr>
        <p:spPr>
          <a:xfrm>
            <a:off x="7190509" y="1288471"/>
            <a:ext cx="4475019" cy="3308598"/>
          </a:xfrm>
          <a:prstGeom prst="rect">
            <a:avLst/>
          </a:prstGeom>
        </p:spPr>
        <p:txBody>
          <a:bodyPr wrap="square">
            <a:spAutoFit/>
          </a:bodyPr>
          <a:lstStyle/>
          <a:p>
            <a:r>
              <a:rPr lang="en-US" sz="1100" dirty="0" smtClean="0">
                <a:latin typeface="Arial" panose="020B0604020202020204" pitchFamily="34" charset="0"/>
                <a:cs typeface="Arial" panose="020B0604020202020204" pitchFamily="34" charset="0"/>
              </a:rPr>
              <a:t>Agentic AI are AI Systems </a:t>
            </a:r>
            <a:r>
              <a:rPr lang="en-US" sz="1100" dirty="0" smtClean="0">
                <a:latin typeface="Arial" panose="020B0604020202020204" pitchFamily="34" charset="0"/>
                <a:cs typeface="Arial" panose="020B0604020202020204" pitchFamily="34" charset="0"/>
              </a:rPr>
              <a:t>or framework that </a:t>
            </a:r>
            <a:r>
              <a:rPr lang="en-US" sz="1100" dirty="0" smtClean="0">
                <a:latin typeface="Arial" panose="020B0604020202020204" pitchFamily="34" charset="0"/>
                <a:cs typeface="Arial" panose="020B0604020202020204" pitchFamily="34" charset="0"/>
              </a:rPr>
              <a:t>enables AI Agents to</a:t>
            </a:r>
            <a:r>
              <a:rPr lang="en-US" sz="110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act </a:t>
            </a:r>
            <a:r>
              <a:rPr lang="en-US" sz="1100" dirty="0" smtClean="0">
                <a:latin typeface="Arial" panose="020B0604020202020204" pitchFamily="34" charset="0"/>
                <a:cs typeface="Arial" panose="020B0604020202020204" pitchFamily="34" charset="0"/>
              </a:rPr>
              <a:t>autonomously (no human intervention required), on workflows, to plan, </a:t>
            </a:r>
            <a:r>
              <a:rPr lang="en-US" sz="1100" dirty="0" smtClean="0">
                <a:latin typeface="Arial" panose="020B0604020202020204" pitchFamily="34" charset="0"/>
                <a:cs typeface="Arial" panose="020B0604020202020204" pitchFamily="34" charset="0"/>
              </a:rPr>
              <a:t>make decisions and adapt to their changing environments based on their </a:t>
            </a:r>
            <a:r>
              <a:rPr lang="en-US" sz="1100" dirty="0" smtClean="0">
                <a:latin typeface="Arial" panose="020B0604020202020204" pitchFamily="34" charset="0"/>
                <a:cs typeface="Arial" panose="020B0604020202020204" pitchFamily="34" charset="0"/>
              </a:rPr>
              <a:t>goals (Goal Directed Behavior).</a:t>
            </a:r>
          </a:p>
          <a:p>
            <a:endParaRPr lang="en-US" sz="1100" dirty="0">
              <a:latin typeface="Arial" panose="020B0604020202020204" pitchFamily="34" charset="0"/>
              <a:cs typeface="Arial" panose="020B0604020202020204" pitchFamily="34" charset="0"/>
            </a:endParaRPr>
          </a:p>
          <a:p>
            <a:r>
              <a:rPr lang="en-US" sz="1100" b="1" dirty="0" smtClean="0">
                <a:latin typeface="Arial" panose="020B0604020202020204" pitchFamily="34" charset="0"/>
                <a:cs typeface="Arial" panose="020B0604020202020204" pitchFamily="34" charset="0"/>
              </a:rPr>
              <a:t>Workflows</a:t>
            </a:r>
            <a:r>
              <a:rPr lang="en-US" sz="110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A </a:t>
            </a:r>
            <a:r>
              <a:rPr lang="en-US" sz="1100" dirty="0">
                <a:latin typeface="Arial" panose="020B0604020202020204" pitchFamily="34" charset="0"/>
                <a:cs typeface="Arial" panose="020B0604020202020204" pitchFamily="34" charset="0"/>
              </a:rPr>
              <a:t>workflow is a </a:t>
            </a:r>
            <a:r>
              <a:rPr lang="en-US" sz="1100" b="1" dirty="0">
                <a:latin typeface="Arial" panose="020B0604020202020204" pitchFamily="34" charset="0"/>
                <a:cs typeface="Arial" panose="020B0604020202020204" pitchFamily="34" charset="0"/>
              </a:rPr>
              <a:t>sequence of steps </a:t>
            </a:r>
            <a:r>
              <a:rPr lang="en-US" sz="1100" dirty="0">
                <a:latin typeface="Arial" panose="020B0604020202020204" pitchFamily="34" charset="0"/>
                <a:cs typeface="Arial" panose="020B0604020202020204" pitchFamily="34" charset="0"/>
              </a:rPr>
              <a:t>that must be executed to meet the user’s goal, whether that's resolving a customer service issue, booking a restaurant reservation, committing a code change, posting on </a:t>
            </a:r>
            <a:r>
              <a:rPr lang="en-US" sz="1100" dirty="0" err="1">
                <a:latin typeface="Arial" panose="020B0604020202020204" pitchFamily="34" charset="0"/>
                <a:cs typeface="Arial" panose="020B0604020202020204" pitchFamily="34" charset="0"/>
              </a:rPr>
              <a:t>linkedIn</a:t>
            </a:r>
            <a:r>
              <a:rPr lang="en-US" sz="1100" dirty="0">
                <a:latin typeface="Arial" panose="020B0604020202020204" pitchFamily="34" charset="0"/>
                <a:cs typeface="Arial" panose="020B0604020202020204" pitchFamily="34" charset="0"/>
              </a:rPr>
              <a:t> / Instagram or generating a report.</a:t>
            </a:r>
          </a:p>
          <a:p>
            <a:endParaRPr lang="en-US" sz="1100" dirty="0" smtClean="0">
              <a:latin typeface="Arial" panose="020B0604020202020204" pitchFamily="34" charset="0"/>
              <a:cs typeface="Arial" panose="020B0604020202020204" pitchFamily="34" charset="0"/>
            </a:endParaRPr>
          </a:p>
          <a:p>
            <a:r>
              <a:rPr lang="en-US" sz="1100" dirty="0" smtClean="0">
                <a:latin typeface="Arial" panose="020B0604020202020204" pitchFamily="34" charset="0"/>
                <a:cs typeface="Arial" panose="020B0604020202020204" pitchFamily="34" charset="0"/>
              </a:rPr>
              <a:t>Workflows </a:t>
            </a:r>
            <a:r>
              <a:rPr lang="en-US" sz="1100" dirty="0">
                <a:latin typeface="Arial" panose="020B0604020202020204" pitchFamily="34" charset="0"/>
                <a:cs typeface="Arial" panose="020B0604020202020204" pitchFamily="34" charset="0"/>
              </a:rPr>
              <a:t>can </a:t>
            </a:r>
            <a:r>
              <a:rPr lang="en-US" sz="1100" b="1" dirty="0">
                <a:latin typeface="Arial" panose="020B0604020202020204" pitchFamily="34" charset="0"/>
                <a:cs typeface="Arial" panose="020B0604020202020204" pitchFamily="34" charset="0"/>
              </a:rPr>
              <a:t>exist independently </a:t>
            </a:r>
            <a:r>
              <a:rPr lang="en-US" sz="1100" dirty="0">
                <a:latin typeface="Arial" panose="020B0604020202020204" pitchFamily="34" charset="0"/>
                <a:cs typeface="Arial" panose="020B0604020202020204" pitchFamily="34" charset="0"/>
              </a:rPr>
              <a:t>of specific AI technologies like LLMs or agents, representing a structured sequence of actions. However, they often </a:t>
            </a:r>
            <a:r>
              <a:rPr lang="en-US" sz="1100" b="1" dirty="0">
                <a:latin typeface="Arial" panose="020B0604020202020204" pitchFamily="34" charset="0"/>
                <a:cs typeface="Arial" panose="020B0604020202020204" pitchFamily="34" charset="0"/>
              </a:rPr>
              <a:t>incorporate AI technologies to enhance their capabilities</a:t>
            </a:r>
            <a:r>
              <a:rPr lang="en-US" sz="1100" dirty="0" smtClean="0">
                <a:latin typeface="Arial" panose="020B0604020202020204" pitchFamily="34" charset="0"/>
                <a:cs typeface="Arial" panose="020B0604020202020204" pitchFamily="34" charset="0"/>
              </a:rPr>
              <a:t>.</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Workflows, in the context of AI, are not just part of one specific type (LLM, Agent, etc.), but are a fundamental component of how AI systems, including LLMs, AI agents, and agentic AI, operate and execute tasks</a:t>
            </a:r>
            <a:r>
              <a:rPr lang="en-US" sz="1100" dirty="0" smtClean="0">
                <a:latin typeface="Arial" panose="020B0604020202020204" pitchFamily="34" charset="0"/>
                <a:cs typeface="Arial" panose="020B0604020202020204" pitchFamily="34" charset="0"/>
              </a:rPr>
              <a:t>.</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441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ChatGPT: AI will shape the world on a scale not seen since the iPhone  revolution, says OpenAI boss | Euro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530" y="1979276"/>
            <a:ext cx="8864081" cy="43748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2752530" y="812994"/>
            <a:ext cx="8800858" cy="1027852"/>
          </a:xfrm>
          <a:prstGeom prst="rect">
            <a:avLst/>
          </a:prstGeom>
          <a:effectLst/>
        </p:spPr>
        <p:txBody>
          <a:bodyPr vert="horz" lIns="91440" tIns="45720" rIns="91440" bIns="45720" rtlCol="0" anchor="b">
            <a:normAutofit fontScale="900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What comes to your mind when you see this picture?</a:t>
            </a:r>
            <a:endParaRPr lang="en-IN" sz="4000" b="1" dirty="0"/>
          </a:p>
        </p:txBody>
      </p:sp>
    </p:spTree>
    <p:extLst>
      <p:ext uri="{BB962C8B-B14F-4D97-AF65-F5344CB8AC3E}">
        <p14:creationId xmlns:p14="http://schemas.microsoft.com/office/powerpoint/2010/main" val="3234627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2"/>
            <a:ext cx="8800858" cy="648392"/>
          </a:xfrm>
          <a:prstGeom prst="rect">
            <a:avLst/>
          </a:prstGeom>
          <a:effectLst/>
        </p:spPr>
        <p:txBody>
          <a:bodyPr vert="horz" lIns="91440" tIns="45720" rIns="91440" bIns="45720" rtlCol="0" anchor="b">
            <a:normAutofit fontScale="97500" lnSpcReduction="1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AI Agents Systems</a:t>
            </a:r>
            <a:endParaRPr lang="en-IN" sz="4000" b="1" dirty="0"/>
          </a:p>
        </p:txBody>
      </p:sp>
      <p:pic>
        <p:nvPicPr>
          <p:cNvPr id="3" name="Picture 2"/>
          <p:cNvPicPr>
            <a:picLocks noChangeAspect="1"/>
          </p:cNvPicPr>
          <p:nvPr/>
        </p:nvPicPr>
        <p:blipFill>
          <a:blip r:embed="rId2"/>
          <a:stretch>
            <a:fillRect/>
          </a:stretch>
        </p:blipFill>
        <p:spPr>
          <a:xfrm>
            <a:off x="2864671" y="1137280"/>
            <a:ext cx="4229422" cy="4499385"/>
          </a:xfrm>
          <a:prstGeom prst="rect">
            <a:avLst/>
          </a:prstGeom>
        </p:spPr>
      </p:pic>
      <p:sp>
        <p:nvSpPr>
          <p:cNvPr id="6" name="Title 1"/>
          <p:cNvSpPr txBox="1">
            <a:spLocks/>
          </p:cNvSpPr>
          <p:nvPr/>
        </p:nvSpPr>
        <p:spPr>
          <a:xfrm>
            <a:off x="219466" y="133004"/>
            <a:ext cx="6874626" cy="257694"/>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000" dirty="0"/>
              <a:t>Source: https://medium.com/%40anil.jain.baba/agentic-ai-architectures-and-design-patterns-288ac589179a</a:t>
            </a:r>
            <a:endParaRPr lang="en-IN" sz="1000" dirty="0"/>
          </a:p>
        </p:txBody>
      </p:sp>
      <p:sp>
        <p:nvSpPr>
          <p:cNvPr id="7" name="Rectangle 6"/>
          <p:cNvSpPr/>
          <p:nvPr/>
        </p:nvSpPr>
        <p:spPr>
          <a:xfrm>
            <a:off x="7157258" y="1079093"/>
            <a:ext cx="4508269" cy="4154984"/>
          </a:xfrm>
          <a:prstGeom prst="rect">
            <a:avLst/>
          </a:prstGeom>
        </p:spPr>
        <p:txBody>
          <a:bodyPr wrap="square">
            <a:spAutoFit/>
          </a:bodyPr>
          <a:lstStyle/>
          <a:p>
            <a:r>
              <a:rPr lang="en-US" sz="1100" b="1" dirty="0" smtClean="0">
                <a:latin typeface="Arial" panose="020B0604020202020204" pitchFamily="34" charset="0"/>
                <a:cs typeface="Arial" panose="020B0604020202020204" pitchFamily="34" charset="0"/>
              </a:rPr>
              <a:t>Single Agent</a:t>
            </a:r>
            <a:r>
              <a:rPr lang="en-US" sz="1100" dirty="0" smtClean="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 single-agent AI system operates independently to accomplish specific tasks, using its own logic and models without needing input or collaboration from other agents. They excel at focused, well-defined problems</a:t>
            </a:r>
            <a:r>
              <a:rPr lang="en-US" sz="1100" dirty="0" smtClean="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Examples:</a:t>
            </a:r>
          </a:p>
          <a:p>
            <a:r>
              <a:rPr lang="en-US" sz="1100" dirty="0">
                <a:latin typeface="Arial" panose="020B0604020202020204" pitchFamily="34" charset="0"/>
                <a:cs typeface="Arial" panose="020B0604020202020204" pitchFamily="34" charset="0"/>
              </a:rPr>
              <a:t>Spam </a:t>
            </a:r>
            <a:r>
              <a:rPr lang="en-US" sz="1100" dirty="0" smtClean="0">
                <a:latin typeface="Arial" panose="020B0604020202020204" pitchFamily="34" charset="0"/>
                <a:cs typeface="Arial" panose="020B0604020202020204" pitchFamily="34" charset="0"/>
              </a:rPr>
              <a:t>Filters, Smart </a:t>
            </a:r>
            <a:r>
              <a:rPr lang="en-US" sz="1100" dirty="0">
                <a:latin typeface="Arial" panose="020B0604020202020204" pitchFamily="34" charset="0"/>
                <a:cs typeface="Arial" panose="020B0604020202020204" pitchFamily="34" charset="0"/>
              </a:rPr>
              <a:t>Thermostats (</a:t>
            </a:r>
            <a:r>
              <a:rPr lang="en-US" sz="1100" dirty="0" smtClean="0">
                <a:latin typeface="Arial" panose="020B0604020202020204" pitchFamily="34" charset="0"/>
                <a:cs typeface="Arial" panose="020B0604020202020204" pitchFamily="34" charset="0"/>
              </a:rPr>
              <a:t>basic), Fraud </a:t>
            </a:r>
            <a:r>
              <a:rPr lang="en-US" sz="1100" dirty="0">
                <a:latin typeface="Arial" panose="020B0604020202020204" pitchFamily="34" charset="0"/>
                <a:cs typeface="Arial" panose="020B0604020202020204" pitchFamily="34" charset="0"/>
              </a:rPr>
              <a:t>Detection (rule-based</a:t>
            </a:r>
            <a:r>
              <a:rPr lang="en-US" sz="1100" dirty="0" smtClean="0">
                <a:latin typeface="Arial" panose="020B0604020202020204" pitchFamily="34" charset="0"/>
                <a:cs typeface="Arial" panose="020B0604020202020204" pitchFamily="34" charset="0"/>
              </a:rPr>
              <a:t>), Resume </a:t>
            </a:r>
            <a:r>
              <a:rPr lang="en-US" sz="1100" dirty="0">
                <a:latin typeface="Arial" panose="020B0604020202020204" pitchFamily="34" charset="0"/>
                <a:cs typeface="Arial" panose="020B0604020202020204" pitchFamily="34" charset="0"/>
              </a:rPr>
              <a:t>Screening </a:t>
            </a:r>
            <a:r>
              <a:rPr lang="en-US" sz="1100" dirty="0" smtClean="0">
                <a:latin typeface="Arial" panose="020B0604020202020204" pitchFamily="34" charset="0"/>
                <a:cs typeface="Arial" panose="020B0604020202020204" pitchFamily="34" charset="0"/>
              </a:rPr>
              <a:t>Software, Chess-Playing </a:t>
            </a:r>
            <a:r>
              <a:rPr lang="en-US" sz="1100" dirty="0">
                <a:latin typeface="Arial" panose="020B0604020202020204" pitchFamily="34" charset="0"/>
                <a:cs typeface="Arial" panose="020B0604020202020204" pitchFamily="34" charset="0"/>
              </a:rPr>
              <a:t>Programs (early versions</a:t>
            </a:r>
            <a:r>
              <a:rPr lang="en-US" sz="1100" dirty="0" smtClean="0">
                <a:latin typeface="Arial" panose="020B0604020202020204" pitchFamily="34" charset="0"/>
                <a:cs typeface="Arial" panose="020B0604020202020204" pitchFamily="34" charset="0"/>
              </a:rPr>
              <a:t>).</a:t>
            </a:r>
          </a:p>
          <a:p>
            <a:endParaRPr lang="en-US" sz="1100" dirty="0" smtClean="0">
              <a:latin typeface="Arial" panose="020B0604020202020204" pitchFamily="34" charset="0"/>
              <a:cs typeface="Arial" panose="020B0604020202020204" pitchFamily="34" charset="0"/>
            </a:endParaRPr>
          </a:p>
          <a:p>
            <a:r>
              <a:rPr lang="en-US" sz="1100" b="1" dirty="0" smtClean="0">
                <a:latin typeface="Arial" panose="020B0604020202020204" pitchFamily="34" charset="0"/>
                <a:cs typeface="Arial" panose="020B0604020202020204" pitchFamily="34" charset="0"/>
              </a:rPr>
              <a:t>Multi-Agen</a:t>
            </a:r>
            <a:r>
              <a:rPr lang="en-US" sz="1100" dirty="0" smtClean="0">
                <a:latin typeface="Arial" panose="020B0604020202020204" pitchFamily="34" charset="0"/>
                <a:cs typeface="Arial" panose="020B0604020202020204" pitchFamily="34" charset="0"/>
              </a:rPr>
              <a:t>t: </a:t>
            </a:r>
            <a:r>
              <a:rPr lang="en-US" sz="1100" dirty="0">
                <a:latin typeface="Arial" panose="020B0604020202020204" pitchFamily="34" charset="0"/>
                <a:cs typeface="Arial" panose="020B0604020202020204" pitchFamily="34" charset="0"/>
              </a:rPr>
              <a:t>A multi-agent system (MAS) consists of multiple intelligent agents that interact, communicate, and coordinate to achieve a shared objective or solve complex problems. Each agent may have specialized capabilities</a:t>
            </a:r>
            <a:r>
              <a:rPr lang="en-US" sz="1100" dirty="0" smtClean="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Examples</a:t>
            </a:r>
            <a:r>
              <a:rPr lang="en-US" sz="1100" dirty="0">
                <a:latin typeface="Arial" panose="020B0604020202020204" pitchFamily="34" charset="0"/>
                <a:cs typeface="Arial" panose="020B0604020202020204" pitchFamily="34" charset="0"/>
              </a:rPr>
              <a:t>:</a:t>
            </a:r>
          </a:p>
          <a:p>
            <a:r>
              <a:rPr lang="en-US" sz="1100" dirty="0">
                <a:latin typeface="Arial" panose="020B0604020202020204" pitchFamily="34" charset="0"/>
                <a:cs typeface="Arial" panose="020B0604020202020204" pitchFamily="34" charset="0"/>
              </a:rPr>
              <a:t>Smart Traffic Management </a:t>
            </a:r>
            <a:r>
              <a:rPr lang="en-US" sz="1100" dirty="0" smtClean="0">
                <a:latin typeface="Arial" panose="020B0604020202020204" pitchFamily="34" charset="0"/>
                <a:cs typeface="Arial" panose="020B0604020202020204" pitchFamily="34" charset="0"/>
              </a:rPr>
              <a:t>Systems, Collaborative </a:t>
            </a:r>
            <a:r>
              <a:rPr lang="en-US" sz="1100" dirty="0">
                <a:latin typeface="Arial" panose="020B0604020202020204" pitchFamily="34" charset="0"/>
                <a:cs typeface="Arial" panose="020B0604020202020204" pitchFamily="34" charset="0"/>
              </a:rPr>
              <a:t>Warehouse </a:t>
            </a:r>
            <a:r>
              <a:rPr lang="en-US" sz="1100" dirty="0" smtClean="0">
                <a:latin typeface="Arial" panose="020B0604020202020204" pitchFamily="34" charset="0"/>
                <a:cs typeface="Arial" panose="020B0604020202020204" pitchFamily="34" charset="0"/>
              </a:rPr>
              <a:t>Robotics, Disaster </a:t>
            </a:r>
            <a:r>
              <a:rPr lang="en-US" sz="1100" dirty="0">
                <a:latin typeface="Arial" panose="020B0604020202020204" pitchFamily="34" charset="0"/>
                <a:cs typeface="Arial" panose="020B0604020202020204" pitchFamily="34" charset="0"/>
              </a:rPr>
              <a:t>Response </a:t>
            </a:r>
            <a:r>
              <a:rPr lang="en-US" sz="1100" dirty="0" smtClean="0">
                <a:latin typeface="Arial" panose="020B0604020202020204" pitchFamily="34" charset="0"/>
                <a:cs typeface="Arial" panose="020B0604020202020204" pitchFamily="34" charset="0"/>
              </a:rPr>
              <a:t>Simulations, Automated </a:t>
            </a:r>
            <a:r>
              <a:rPr lang="en-US" sz="1100" dirty="0">
                <a:latin typeface="Arial" panose="020B0604020202020204" pitchFamily="34" charset="0"/>
                <a:cs typeface="Arial" panose="020B0604020202020204" pitchFamily="34" charset="0"/>
              </a:rPr>
              <a:t>Trading </a:t>
            </a:r>
            <a:r>
              <a:rPr lang="en-US" sz="1100" dirty="0" smtClean="0">
                <a:latin typeface="Arial" panose="020B0604020202020204" pitchFamily="34" charset="0"/>
                <a:cs typeface="Arial" panose="020B0604020202020204" pitchFamily="34" charset="0"/>
              </a:rPr>
              <a:t>Systems, Healthcare </a:t>
            </a:r>
            <a:r>
              <a:rPr lang="en-US" sz="1100" dirty="0">
                <a:latin typeface="Arial" panose="020B0604020202020204" pitchFamily="34" charset="0"/>
                <a:cs typeface="Arial" panose="020B0604020202020204" pitchFamily="34" charset="0"/>
              </a:rPr>
              <a:t>Patient Flow </a:t>
            </a:r>
            <a:r>
              <a:rPr lang="en-US" sz="1100" dirty="0" smtClean="0">
                <a:latin typeface="Arial" panose="020B0604020202020204" pitchFamily="34" charset="0"/>
                <a:cs typeface="Arial" panose="020B0604020202020204" pitchFamily="34" charset="0"/>
              </a:rPr>
              <a:t>Management.</a:t>
            </a:r>
          </a:p>
          <a:p>
            <a:endParaRPr lang="en-US" sz="1100" dirty="0" smtClean="0">
              <a:latin typeface="Arial" panose="020B0604020202020204" pitchFamily="34" charset="0"/>
              <a:cs typeface="Arial" panose="020B0604020202020204" pitchFamily="34" charset="0"/>
            </a:endParaRPr>
          </a:p>
          <a:p>
            <a:r>
              <a:rPr lang="en-US" sz="1100" b="1" dirty="0" smtClean="0">
                <a:latin typeface="Arial" panose="020B0604020202020204" pitchFamily="34" charset="0"/>
                <a:cs typeface="Arial" panose="020B0604020202020204" pitchFamily="34" charset="0"/>
              </a:rPr>
              <a:t>Human-Machine</a:t>
            </a:r>
            <a:r>
              <a:rPr lang="en-US" sz="1100" dirty="0" smtClean="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Human-machine collaboration involves a synergistic partnership between humans and AI systems, leveraging the unique strengths of both to achieve superior outcomes than either could </a:t>
            </a:r>
            <a:r>
              <a:rPr lang="en-US" sz="1100" dirty="0" smtClean="0">
                <a:latin typeface="Arial" panose="020B0604020202020204" pitchFamily="34" charset="0"/>
                <a:cs typeface="Arial" panose="020B0604020202020204" pitchFamily="34" charset="0"/>
              </a:rPr>
              <a:t>alone. </a:t>
            </a:r>
            <a:r>
              <a:rPr lang="en-US" sz="1100" b="1" dirty="0" smtClean="0">
                <a:latin typeface="Arial" panose="020B0604020202020204" pitchFamily="34" charset="0"/>
                <a:cs typeface="Arial" panose="020B0604020202020204" pitchFamily="34" charset="0"/>
              </a:rPr>
              <a:t>Examples</a:t>
            </a:r>
            <a:r>
              <a:rPr lang="en-US" sz="1100" dirty="0" smtClean="0">
                <a:latin typeface="Arial" panose="020B0604020202020204" pitchFamily="34" charset="0"/>
                <a:cs typeface="Arial" panose="020B0604020202020204" pitchFamily="34" charset="0"/>
              </a:rPr>
              <a:t>: AI-Assisted </a:t>
            </a:r>
            <a:r>
              <a:rPr lang="en-US" sz="1100" dirty="0">
                <a:latin typeface="Arial" panose="020B0604020202020204" pitchFamily="34" charset="0"/>
                <a:cs typeface="Arial" panose="020B0604020202020204" pitchFamily="34" charset="0"/>
              </a:rPr>
              <a:t>Medical </a:t>
            </a:r>
            <a:r>
              <a:rPr lang="en-US" sz="1100" dirty="0" smtClean="0">
                <a:latin typeface="Arial" panose="020B0604020202020204" pitchFamily="34" charset="0"/>
                <a:cs typeface="Arial" panose="020B0604020202020204" pitchFamily="34" charset="0"/>
              </a:rPr>
              <a:t>Diagnosis, Generative </a:t>
            </a:r>
            <a:r>
              <a:rPr lang="en-US" sz="1100" dirty="0">
                <a:latin typeface="Arial" panose="020B0604020202020204" pitchFamily="34" charset="0"/>
                <a:cs typeface="Arial" panose="020B0604020202020204" pitchFamily="34" charset="0"/>
              </a:rPr>
              <a:t>AI in Creative </a:t>
            </a:r>
            <a:r>
              <a:rPr lang="en-US" sz="1100" dirty="0" smtClean="0">
                <a:latin typeface="Arial" panose="020B0604020202020204" pitchFamily="34" charset="0"/>
                <a:cs typeface="Arial" panose="020B0604020202020204" pitchFamily="34" charset="0"/>
              </a:rPr>
              <a:t>Industries, Collaborative </a:t>
            </a:r>
            <a:r>
              <a:rPr lang="en-US" sz="1100" dirty="0">
                <a:latin typeface="Arial" panose="020B0604020202020204" pitchFamily="34" charset="0"/>
                <a:cs typeface="Arial" panose="020B0604020202020204" pitchFamily="34" charset="0"/>
              </a:rPr>
              <a:t>Robots (</a:t>
            </a:r>
            <a:r>
              <a:rPr lang="en-US" sz="1100" dirty="0" err="1">
                <a:latin typeface="Arial" panose="020B0604020202020204" pitchFamily="34" charset="0"/>
                <a:cs typeface="Arial" panose="020B0604020202020204" pitchFamily="34" charset="0"/>
              </a:rPr>
              <a:t>Cobots</a:t>
            </a:r>
            <a:r>
              <a:rPr lang="en-US" sz="1100" dirty="0">
                <a:latin typeface="Arial" panose="020B0604020202020204" pitchFamily="34" charset="0"/>
                <a:cs typeface="Arial" panose="020B0604020202020204" pitchFamily="34" charset="0"/>
              </a:rPr>
              <a:t>) in </a:t>
            </a:r>
            <a:r>
              <a:rPr lang="en-US" sz="1100" dirty="0" smtClean="0">
                <a:latin typeface="Arial" panose="020B0604020202020204" pitchFamily="34" charset="0"/>
                <a:cs typeface="Arial" panose="020B0604020202020204" pitchFamily="34" charset="0"/>
              </a:rPr>
              <a:t>Manufacturing, </a:t>
            </a:r>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Financial Trading with AI </a:t>
            </a:r>
            <a:r>
              <a:rPr lang="en-US" sz="1100" dirty="0" smtClean="0">
                <a:latin typeface="Arial" panose="020B0604020202020204" pitchFamily="34" charset="0"/>
                <a:cs typeface="Arial" panose="020B0604020202020204" pitchFamily="34" charset="0"/>
              </a:rPr>
              <a:t>Insights, Customer </a:t>
            </a:r>
            <a:r>
              <a:rPr lang="en-US" sz="1100" dirty="0">
                <a:latin typeface="Arial" panose="020B0604020202020204" pitchFamily="34" charset="0"/>
                <a:cs typeface="Arial" panose="020B0604020202020204" pitchFamily="34" charset="0"/>
              </a:rPr>
              <a:t>Service with AI </a:t>
            </a:r>
            <a:r>
              <a:rPr lang="en-US" sz="1100" dirty="0" err="1">
                <a:latin typeface="Arial" panose="020B0604020202020204" pitchFamily="34" charset="0"/>
                <a:cs typeface="Arial" panose="020B0604020202020204" pitchFamily="34" charset="0"/>
              </a:rPr>
              <a:t>Chatbots</a:t>
            </a:r>
            <a:r>
              <a:rPr lang="en-US" sz="1100" dirty="0">
                <a:latin typeface="Arial" panose="020B0604020202020204" pitchFamily="34" charset="0"/>
                <a:cs typeface="Arial" panose="020B0604020202020204" pitchFamily="34" charset="0"/>
              </a:rPr>
              <a:t> and Human </a:t>
            </a:r>
            <a:r>
              <a:rPr lang="en-US" sz="1100" dirty="0" smtClean="0">
                <a:latin typeface="Arial" panose="020B0604020202020204" pitchFamily="34" charset="0"/>
                <a:cs typeface="Arial" panose="020B0604020202020204" pitchFamily="34" charset="0"/>
              </a:rPr>
              <a:t>Agents.</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9937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67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Design Patterns in Agentic AI Systems – Reflection</a:t>
            </a:r>
            <a:endParaRPr lang="en-IN" sz="4000" b="1" dirty="0"/>
          </a:p>
        </p:txBody>
      </p:sp>
      <p:sp>
        <p:nvSpPr>
          <p:cNvPr id="4" name="Title 1"/>
          <p:cNvSpPr txBox="1">
            <a:spLocks/>
          </p:cNvSpPr>
          <p:nvPr/>
        </p:nvSpPr>
        <p:spPr>
          <a:xfrm>
            <a:off x="219466" y="133004"/>
            <a:ext cx="6874626" cy="257694"/>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000" dirty="0"/>
              <a:t>Source: https://medium.com/%40anil.jain.baba/agentic-ai-architectures-and-design-patterns-288ac589179a</a:t>
            </a:r>
            <a:endParaRPr lang="en-IN" sz="1000" dirty="0"/>
          </a:p>
        </p:txBody>
      </p:sp>
      <p:pic>
        <p:nvPicPr>
          <p:cNvPr id="7" name="Picture 6"/>
          <p:cNvPicPr>
            <a:picLocks noChangeAspect="1"/>
          </p:cNvPicPr>
          <p:nvPr/>
        </p:nvPicPr>
        <p:blipFill>
          <a:blip r:embed="rId2"/>
          <a:stretch>
            <a:fillRect/>
          </a:stretch>
        </p:blipFill>
        <p:spPr>
          <a:xfrm>
            <a:off x="2864670" y="1296785"/>
            <a:ext cx="5339530" cy="4943148"/>
          </a:xfrm>
          <a:prstGeom prst="rect">
            <a:avLst/>
          </a:prstGeom>
        </p:spPr>
      </p:pic>
      <p:sp>
        <p:nvSpPr>
          <p:cNvPr id="8" name="Rectangle 7"/>
          <p:cNvSpPr/>
          <p:nvPr/>
        </p:nvSpPr>
        <p:spPr>
          <a:xfrm>
            <a:off x="8383694" y="1296785"/>
            <a:ext cx="3281834" cy="3416320"/>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Reflection Pattern lets an AI review its own work to find mistakes and improve. It’s like an AI checking its essay for errors before submitting. </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helps the AI get better over time, reducing errors in tasks like writing code or creating content, which is crucial for reliability.</a:t>
            </a:r>
          </a:p>
        </p:txBody>
      </p:sp>
    </p:spTree>
    <p:extLst>
      <p:ext uri="{BB962C8B-B14F-4D97-AF65-F5344CB8AC3E}">
        <p14:creationId xmlns:p14="http://schemas.microsoft.com/office/powerpoint/2010/main" val="86079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67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Design Patterns in Agentic AI Systems – Tool Use</a:t>
            </a:r>
            <a:endParaRPr lang="en-IN" sz="4000" b="1" dirty="0"/>
          </a:p>
        </p:txBody>
      </p:sp>
      <p:sp>
        <p:nvSpPr>
          <p:cNvPr id="4" name="Title 1"/>
          <p:cNvSpPr txBox="1">
            <a:spLocks/>
          </p:cNvSpPr>
          <p:nvPr/>
        </p:nvSpPr>
        <p:spPr>
          <a:xfrm>
            <a:off x="219466" y="133004"/>
            <a:ext cx="6874626" cy="257694"/>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000" dirty="0"/>
              <a:t>Source: https://medium.com/%40anil.jain.baba/agentic-ai-architectures-and-design-patterns-288ac589179a</a:t>
            </a:r>
            <a:endParaRPr lang="en-IN" sz="1000" dirty="0"/>
          </a:p>
        </p:txBody>
      </p:sp>
      <p:sp>
        <p:nvSpPr>
          <p:cNvPr id="8" name="Rectangle 7"/>
          <p:cNvSpPr/>
          <p:nvPr/>
        </p:nvSpPr>
        <p:spPr>
          <a:xfrm>
            <a:off x="8383694" y="1296785"/>
            <a:ext cx="3281834" cy="3416320"/>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Tool Use Pattern lets the AI use external tools, like web search or APIs, to get information or do tasks it can’t do on its own. </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makes the AI more versatile, letting it handle real-world tasks like finding facts online or doing math, which it couldn’t do just from memory.</a:t>
            </a:r>
          </a:p>
        </p:txBody>
      </p:sp>
      <p:pic>
        <p:nvPicPr>
          <p:cNvPr id="6" name="Picture 5"/>
          <p:cNvPicPr>
            <a:picLocks noChangeAspect="1"/>
          </p:cNvPicPr>
          <p:nvPr/>
        </p:nvPicPr>
        <p:blipFill>
          <a:blip r:embed="rId2"/>
          <a:stretch>
            <a:fillRect/>
          </a:stretch>
        </p:blipFill>
        <p:spPr>
          <a:xfrm>
            <a:off x="2864670" y="1296785"/>
            <a:ext cx="5373243" cy="4944638"/>
          </a:xfrm>
          <a:prstGeom prst="rect">
            <a:avLst/>
          </a:prstGeom>
        </p:spPr>
      </p:pic>
    </p:spTree>
    <p:extLst>
      <p:ext uri="{BB962C8B-B14F-4D97-AF65-F5344CB8AC3E}">
        <p14:creationId xmlns:p14="http://schemas.microsoft.com/office/powerpoint/2010/main" val="1569040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750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Design Patterns in Agentic AI Systems - </a:t>
            </a:r>
            <a:r>
              <a:rPr lang="en-US" sz="4000" b="1" dirty="0" err="1" smtClean="0"/>
              <a:t>ReAct</a:t>
            </a:r>
            <a:endParaRPr lang="en-IN" sz="4000" b="1" dirty="0"/>
          </a:p>
        </p:txBody>
      </p:sp>
      <p:sp>
        <p:nvSpPr>
          <p:cNvPr id="4" name="Title 1"/>
          <p:cNvSpPr txBox="1">
            <a:spLocks/>
          </p:cNvSpPr>
          <p:nvPr/>
        </p:nvSpPr>
        <p:spPr>
          <a:xfrm>
            <a:off x="219466" y="133004"/>
            <a:ext cx="6874626" cy="257694"/>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000" dirty="0"/>
              <a:t>Source: https://medium.com/%40anil.jain.baba/agentic-ai-architectures-and-design-patterns-288ac589179a</a:t>
            </a:r>
            <a:endParaRPr lang="en-IN" sz="1000" dirty="0"/>
          </a:p>
        </p:txBody>
      </p:sp>
      <p:pic>
        <p:nvPicPr>
          <p:cNvPr id="2" name="Picture 1"/>
          <p:cNvPicPr>
            <a:picLocks noChangeAspect="1"/>
          </p:cNvPicPr>
          <p:nvPr/>
        </p:nvPicPr>
        <p:blipFill>
          <a:blip r:embed="rId2"/>
          <a:stretch>
            <a:fillRect/>
          </a:stretch>
        </p:blipFill>
        <p:spPr>
          <a:xfrm>
            <a:off x="2864670" y="1296785"/>
            <a:ext cx="5376286" cy="4995950"/>
          </a:xfrm>
          <a:prstGeom prst="rect">
            <a:avLst/>
          </a:prstGeom>
        </p:spPr>
      </p:pic>
      <p:sp>
        <p:nvSpPr>
          <p:cNvPr id="6" name="Rectangle 5"/>
          <p:cNvSpPr/>
          <p:nvPr/>
        </p:nvSpPr>
        <p:spPr>
          <a:xfrm>
            <a:off x="8383694" y="1296785"/>
            <a:ext cx="3281834" cy="5078313"/>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ReAct</a:t>
            </a:r>
            <a:r>
              <a:rPr lang="en-US" dirty="0">
                <a:latin typeface="Arial" panose="020B0604020202020204" pitchFamily="34" charset="0"/>
                <a:cs typeface="Arial" panose="020B0604020202020204" pitchFamily="34" charset="0"/>
              </a:rPr>
              <a:t> Pattern, or “Reason and Act,” means the AI thinks through a problem step by step and then takes actions, like using tools, based on that thinking. It’s like planning and doing at the same time. </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helps the AI solve tricky problems by combining thinking and doing, making it more dynamic and able to handle tasks that need both, like answering multi-part questions.</a:t>
            </a:r>
          </a:p>
        </p:txBody>
      </p:sp>
    </p:spTree>
    <p:extLst>
      <p:ext uri="{BB962C8B-B14F-4D97-AF65-F5344CB8AC3E}">
        <p14:creationId xmlns:p14="http://schemas.microsoft.com/office/powerpoint/2010/main" val="3458838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67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Design Patterns in Agentic AI Systems - Planning</a:t>
            </a:r>
            <a:endParaRPr lang="en-IN" sz="4000" b="1" dirty="0"/>
          </a:p>
        </p:txBody>
      </p:sp>
      <p:sp>
        <p:nvSpPr>
          <p:cNvPr id="4" name="Title 1"/>
          <p:cNvSpPr txBox="1">
            <a:spLocks/>
          </p:cNvSpPr>
          <p:nvPr/>
        </p:nvSpPr>
        <p:spPr>
          <a:xfrm>
            <a:off x="219466" y="133004"/>
            <a:ext cx="6874626" cy="257694"/>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000" dirty="0"/>
              <a:t>Source: https://medium.com/%40anil.jain.baba/agentic-ai-architectures-and-design-patterns-288ac589179a</a:t>
            </a:r>
            <a:endParaRPr lang="en-IN" sz="1000" dirty="0"/>
          </a:p>
        </p:txBody>
      </p:sp>
      <p:pic>
        <p:nvPicPr>
          <p:cNvPr id="2" name="Picture 1"/>
          <p:cNvPicPr>
            <a:picLocks noChangeAspect="1"/>
          </p:cNvPicPr>
          <p:nvPr/>
        </p:nvPicPr>
        <p:blipFill>
          <a:blip r:embed="rId2"/>
          <a:stretch>
            <a:fillRect/>
          </a:stretch>
        </p:blipFill>
        <p:spPr>
          <a:xfrm>
            <a:off x="2864671" y="1296784"/>
            <a:ext cx="5414648" cy="5012576"/>
          </a:xfrm>
          <a:prstGeom prst="rect">
            <a:avLst/>
          </a:prstGeom>
        </p:spPr>
      </p:pic>
      <p:sp>
        <p:nvSpPr>
          <p:cNvPr id="6" name="Rectangle 5"/>
          <p:cNvSpPr/>
          <p:nvPr/>
        </p:nvSpPr>
        <p:spPr>
          <a:xfrm>
            <a:off x="8383694" y="1296785"/>
            <a:ext cx="3281834" cy="3970318"/>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Planning Pattern means the AI breaks down big tasks into smaller steps and makes a plan to tackle them, like outlining a project before starting. </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is key for complex tasks, ensuring the AI organizes work into manageable parts, making it efficient for long-term goals like planning a trip or diagnosing a patient.</a:t>
            </a:r>
          </a:p>
        </p:txBody>
      </p:sp>
    </p:spTree>
    <p:extLst>
      <p:ext uri="{BB962C8B-B14F-4D97-AF65-F5344CB8AC3E}">
        <p14:creationId xmlns:p14="http://schemas.microsoft.com/office/powerpoint/2010/main" val="2097059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67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Design Patterns in Agentic AI Systems – Multi-Agent</a:t>
            </a:r>
            <a:endParaRPr lang="en-IN" sz="4000" b="1" dirty="0"/>
          </a:p>
        </p:txBody>
      </p:sp>
      <p:sp>
        <p:nvSpPr>
          <p:cNvPr id="4" name="Title 1"/>
          <p:cNvSpPr txBox="1">
            <a:spLocks/>
          </p:cNvSpPr>
          <p:nvPr/>
        </p:nvSpPr>
        <p:spPr>
          <a:xfrm>
            <a:off x="219466" y="133004"/>
            <a:ext cx="6874626" cy="257694"/>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000" dirty="0"/>
              <a:t>Source: https://medium.com/%40anil.jain.baba/agentic-ai-architectures-and-design-patterns-288ac589179a</a:t>
            </a:r>
            <a:endParaRPr lang="en-IN" sz="1000" dirty="0"/>
          </a:p>
        </p:txBody>
      </p:sp>
      <p:pic>
        <p:nvPicPr>
          <p:cNvPr id="2" name="Picture 1"/>
          <p:cNvPicPr>
            <a:picLocks noChangeAspect="1"/>
          </p:cNvPicPr>
          <p:nvPr/>
        </p:nvPicPr>
        <p:blipFill>
          <a:blip r:embed="rId2"/>
          <a:stretch>
            <a:fillRect/>
          </a:stretch>
        </p:blipFill>
        <p:spPr>
          <a:xfrm>
            <a:off x="2864671" y="1296784"/>
            <a:ext cx="5402738" cy="5045827"/>
          </a:xfrm>
          <a:prstGeom prst="rect">
            <a:avLst/>
          </a:prstGeom>
        </p:spPr>
      </p:pic>
      <p:sp>
        <p:nvSpPr>
          <p:cNvPr id="6" name="Rectangle 5"/>
          <p:cNvSpPr/>
          <p:nvPr/>
        </p:nvSpPr>
        <p:spPr>
          <a:xfrm>
            <a:off x="8383694" y="1296785"/>
            <a:ext cx="3281834" cy="452431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Multi-Agent Collaboration Pattern means several AI agents work together, each with a specific role, like a team where one plans, one codes, and one checks the work. </a:t>
            </a:r>
            <a:endParaRPr lang="en-US" dirty="0" smtClean="0">
              <a:latin typeface="Arial" panose="020B0604020202020204" pitchFamily="34" charset="0"/>
              <a:cs typeface="Arial" panose="020B0604020202020204" pitchFamily="34" charset="0"/>
            </a:endParaRPr>
          </a:p>
          <a:p>
            <a:pPr marL="228600" indent="-228600">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is great for big projects, letting agents specialize and collaborate, making the system more robust for tasks like software development or customer support.</a:t>
            </a:r>
          </a:p>
        </p:txBody>
      </p:sp>
    </p:spTree>
    <p:extLst>
      <p:ext uri="{BB962C8B-B14F-4D97-AF65-F5344CB8AC3E}">
        <p14:creationId xmlns:p14="http://schemas.microsoft.com/office/powerpoint/2010/main" val="92015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600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Design Patterns in Agentic AI Systems – Multi-Agent Sub categories</a:t>
            </a:r>
            <a:endParaRPr lang="en-IN" sz="4000" b="1" dirty="0"/>
          </a:p>
        </p:txBody>
      </p:sp>
      <p:sp>
        <p:nvSpPr>
          <p:cNvPr id="4" name="Title 1"/>
          <p:cNvSpPr txBox="1">
            <a:spLocks/>
          </p:cNvSpPr>
          <p:nvPr/>
        </p:nvSpPr>
        <p:spPr>
          <a:xfrm>
            <a:off x="219466" y="133004"/>
            <a:ext cx="6874626" cy="257694"/>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000" dirty="0"/>
              <a:t>Source: https://medium.com/%40anil.jain.baba/agentic-ai-architectures-and-design-patterns-288ac589179a</a:t>
            </a:r>
            <a:endParaRPr lang="en-IN" sz="1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669" y="1296785"/>
            <a:ext cx="8800859" cy="5185526"/>
          </a:xfrm>
          <a:prstGeom prst="rect">
            <a:avLst/>
          </a:prstGeom>
        </p:spPr>
      </p:pic>
    </p:spTree>
    <p:extLst>
      <p:ext uri="{BB962C8B-B14F-4D97-AF65-F5344CB8AC3E}">
        <p14:creationId xmlns:p14="http://schemas.microsoft.com/office/powerpoint/2010/main" val="4252822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93663" y="3034145"/>
            <a:ext cx="8800858" cy="756458"/>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200" b="1" dirty="0" smtClean="0">
                <a:latin typeface="Arial" panose="020B0604020202020204" pitchFamily="34" charset="0"/>
                <a:cs typeface="Arial" panose="020B0604020202020204" pitchFamily="34" charset="0"/>
              </a:rPr>
              <a:t>Example of Agentic AI System in </a:t>
            </a:r>
            <a:r>
              <a:rPr lang="en-US" sz="3200" b="1" dirty="0" err="1" smtClean="0">
                <a:latin typeface="Arial" panose="020B0604020202020204" pitchFamily="34" charset="0"/>
                <a:cs typeface="Arial" panose="020B0604020202020204" pitchFamily="34" charset="0"/>
              </a:rPr>
              <a:t>Jupyter</a:t>
            </a:r>
            <a:endParaRPr lang="en-IN"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353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y Use Practice Questions? – Weingarten Cen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6779" y="1438102"/>
            <a:ext cx="5438532" cy="423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54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 You Message Examples and Wording Ideas - Best Advice | Jour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317" y="1438102"/>
            <a:ext cx="5448994" cy="423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33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1171" y="1893096"/>
            <a:ext cx="7110604" cy="2949492"/>
          </a:xfrm>
        </p:spPr>
        <p:txBody>
          <a:bodyPr>
            <a:noAutofit/>
          </a:bodyPr>
          <a:lstStyle/>
          <a:p>
            <a:r>
              <a:rPr lang="en-US" sz="2400" dirty="0">
                <a:latin typeface="Arial" panose="020B0604020202020204" pitchFamily="34" charset="0"/>
                <a:cs typeface="Arial" panose="020B0604020202020204" pitchFamily="34" charset="0"/>
              </a:rPr>
              <a:t>Artificial intelligence is a field of science concerned with building computers and machines that can reason, learn, and act in such a way that would normally require human intelligence or that involves data whose scale exceeds what humans can </a:t>
            </a:r>
            <a:r>
              <a:rPr lang="en-US" sz="2400" dirty="0" smtClean="0">
                <a:latin typeface="Arial" panose="020B0604020202020204" pitchFamily="34" charset="0"/>
                <a:cs typeface="Arial" panose="020B0604020202020204" pitchFamily="34" charset="0"/>
              </a:rPr>
              <a:t>analyze.</a:t>
            </a:r>
            <a:r>
              <a:rPr lang="en-US" sz="2400" dirty="0">
                <a:latin typeface="Arial" panose="020B0604020202020204" pitchFamily="34" charset="0"/>
                <a:cs typeface="Arial" panose="020B0604020202020204" pitchFamily="34" charset="0"/>
              </a:rPr>
              <a:t/>
            </a:r>
            <a:br>
              <a:rPr lang="en-US" sz="2400" dirty="0">
                <a:latin typeface="Arial" panose="020B0604020202020204" pitchFamily="34" charset="0"/>
                <a:cs typeface="Arial" panose="020B0604020202020204" pitchFamily="34" charset="0"/>
              </a:rPr>
            </a:br>
            <a:endParaRPr lang="en-IN" sz="2400" dirty="0">
              <a:latin typeface="Arial" panose="020B0604020202020204" pitchFamily="34" charset="0"/>
              <a:cs typeface="Arial" panose="020B0604020202020204" pitchFamily="34" charset="0"/>
            </a:endParaRPr>
          </a:p>
        </p:txBody>
      </p:sp>
      <p:sp>
        <p:nvSpPr>
          <p:cNvPr id="5" name="Title 1"/>
          <p:cNvSpPr txBox="1">
            <a:spLocks/>
          </p:cNvSpPr>
          <p:nvPr/>
        </p:nvSpPr>
        <p:spPr>
          <a:xfrm>
            <a:off x="2931171" y="626381"/>
            <a:ext cx="8800858" cy="1027852"/>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What is Artificial Intelligence (AI)?</a:t>
            </a:r>
            <a:endParaRPr lang="en-IN" sz="4000" b="1" dirty="0"/>
          </a:p>
        </p:txBody>
      </p:sp>
    </p:spTree>
    <p:extLst>
      <p:ext uri="{BB962C8B-B14F-4D97-AF65-F5344CB8AC3E}">
        <p14:creationId xmlns:p14="http://schemas.microsoft.com/office/powerpoint/2010/main" val="1093889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Types of AI</a:t>
            </a:r>
            <a:endParaRPr lang="en-IN" sz="4000" b="1" dirty="0"/>
          </a:p>
        </p:txBody>
      </p:sp>
      <p:pic>
        <p:nvPicPr>
          <p:cNvPr id="1026" name="Picture 2" descr="Types of Artificial Intellig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670" y="1471352"/>
            <a:ext cx="8800858" cy="47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107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Types of AI (Based on Functionality)</a:t>
            </a:r>
            <a:endParaRPr lang="en-IN" sz="4000" b="1" dirty="0"/>
          </a:p>
        </p:txBody>
      </p:sp>
      <p:pic>
        <p:nvPicPr>
          <p:cNvPr id="3088" name="Picture 16" descr="Types of AI based on functionality"/>
          <p:cNvPicPr>
            <a:picLocks noChangeAspect="1" noChangeArrowheads="1"/>
          </p:cNvPicPr>
          <p:nvPr/>
        </p:nvPicPr>
        <p:blipFill rotWithShape="1">
          <a:blip r:embed="rId2">
            <a:extLst>
              <a:ext uri="{28A0092B-C50C-407E-A947-70E740481C1C}">
                <a14:useLocalDpi xmlns:a14="http://schemas.microsoft.com/office/drawing/2010/main" val="0"/>
              </a:ext>
            </a:extLst>
          </a:blip>
          <a:srcRect t="13729" b="7167"/>
          <a:stretch/>
        </p:blipFill>
        <p:spPr bwMode="auto">
          <a:xfrm>
            <a:off x="2864670" y="1268963"/>
            <a:ext cx="5271624" cy="4870579"/>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8229600" y="1197031"/>
            <a:ext cx="3435928" cy="4713318"/>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800" b="1" dirty="0" smtClean="0">
                <a:latin typeface="Arial" panose="020B0604020202020204" pitchFamily="34" charset="0"/>
                <a:cs typeface="Arial" panose="020B0604020202020204" pitchFamily="34" charset="0"/>
              </a:rPr>
              <a:t>Examples</a:t>
            </a:r>
            <a:endParaRPr lang="en-US" sz="1800" b="1"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sz="1800" b="1"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1800" b="1" dirty="0" smtClean="0">
                <a:latin typeface="Arial" panose="020B0604020202020204" pitchFamily="34" charset="0"/>
                <a:cs typeface="Arial" panose="020B0604020202020204" pitchFamily="34" charset="0"/>
              </a:rPr>
              <a:t>Reactive</a:t>
            </a:r>
            <a:r>
              <a:rPr lang="en-US" sz="1800" dirty="0" smtClean="0">
                <a:latin typeface="Arial" panose="020B0604020202020204" pitchFamily="34" charset="0"/>
                <a:cs typeface="Arial" panose="020B0604020202020204" pitchFamily="34" charset="0"/>
              </a:rPr>
              <a:t> – Deep Blue Playing Chess.</a:t>
            </a:r>
          </a:p>
          <a:p>
            <a:pPr marL="342900" indent="-342900" algn="just">
              <a:buFont typeface="Arial" panose="020B0604020202020204" pitchFamily="34" charset="0"/>
              <a:buChar char="•"/>
            </a:pPr>
            <a:endParaRPr lang="en-US" sz="1800"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1800" b="1" dirty="0" smtClean="0">
                <a:latin typeface="Arial" panose="020B0604020202020204" pitchFamily="34" charset="0"/>
                <a:cs typeface="Arial" panose="020B0604020202020204" pitchFamily="34" charset="0"/>
              </a:rPr>
              <a:t>Limited Memory </a:t>
            </a:r>
            <a:r>
              <a:rPr lang="en-US" sz="1800" dirty="0" smtClean="0">
                <a:latin typeface="Arial" panose="020B0604020202020204" pitchFamily="34" charset="0"/>
                <a:cs typeface="Arial" panose="020B0604020202020204" pitchFamily="34" charset="0"/>
              </a:rPr>
              <a:t>– Self Driving Cars Learning from past data.</a:t>
            </a:r>
          </a:p>
          <a:p>
            <a:pPr marL="342900" indent="-342900" algn="just">
              <a:buFont typeface="Arial" panose="020B0604020202020204" pitchFamily="34" charset="0"/>
              <a:buChar char="•"/>
            </a:pPr>
            <a:endParaRPr lang="en-US" sz="1800" b="1"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1800" b="1" dirty="0" smtClean="0">
                <a:latin typeface="Arial" panose="020B0604020202020204" pitchFamily="34" charset="0"/>
                <a:cs typeface="Arial" panose="020B0604020202020204" pitchFamily="34" charset="0"/>
              </a:rPr>
              <a:t>Theory of Mind </a:t>
            </a:r>
            <a:r>
              <a:rPr lang="en-US" sz="1800" dirty="0" smtClean="0">
                <a:latin typeface="Arial" panose="020B0604020202020204" pitchFamily="34" charset="0"/>
                <a:cs typeface="Arial" panose="020B0604020202020204" pitchFamily="34" charset="0"/>
              </a:rPr>
              <a:t>– Robots learning human emotions.</a:t>
            </a:r>
          </a:p>
          <a:p>
            <a:pPr marL="342900" indent="-342900" algn="just">
              <a:buFont typeface="Arial" panose="020B0604020202020204" pitchFamily="34" charset="0"/>
              <a:buChar char="•"/>
            </a:pPr>
            <a:endParaRPr lang="en-US" sz="1800" b="1"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1800" b="1" dirty="0" smtClean="0">
                <a:latin typeface="Arial" panose="020B0604020202020204" pitchFamily="34" charset="0"/>
                <a:cs typeface="Arial" panose="020B0604020202020204" pitchFamily="34" charset="0"/>
              </a:rPr>
              <a:t>Self-aware</a:t>
            </a:r>
            <a:r>
              <a:rPr lang="en-US" sz="1800" dirty="0" smtClean="0">
                <a:latin typeface="Arial" panose="020B0604020202020204" pitchFamily="34" charset="0"/>
                <a:cs typeface="Arial" panose="020B0604020202020204" pitchFamily="34" charset="0"/>
              </a:rPr>
              <a:t> – Machines making their own decisions (bypassing human intelligence.</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904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Types of AI (Based on Capabilities)</a:t>
            </a:r>
            <a:endParaRPr lang="en-IN" sz="4000" b="1" dirty="0"/>
          </a:p>
        </p:txBody>
      </p:sp>
      <p:pic>
        <p:nvPicPr>
          <p:cNvPr id="2054" name="Picture 6" descr="Do you know AI has the 3 Types of Intellig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670" y="1345852"/>
            <a:ext cx="8804854" cy="467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991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82500" lnSpcReduction="1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a:t>Artificial General Intelligence</a:t>
            </a:r>
            <a:r>
              <a:rPr lang="en-US" sz="4000" b="1" dirty="0" smtClean="0"/>
              <a:t> (Formally)</a:t>
            </a:r>
            <a:endParaRPr lang="en-IN" sz="4000" b="1" dirty="0"/>
          </a:p>
        </p:txBody>
      </p:sp>
      <p:sp>
        <p:nvSpPr>
          <p:cNvPr id="4" name="Title 1"/>
          <p:cNvSpPr txBox="1">
            <a:spLocks/>
          </p:cNvSpPr>
          <p:nvPr/>
        </p:nvSpPr>
        <p:spPr>
          <a:xfrm>
            <a:off x="2864670" y="1480565"/>
            <a:ext cx="3536130" cy="335002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smtClean="0">
                <a:latin typeface="Arial" panose="020B0604020202020204" pitchFamily="34" charset="0"/>
                <a:cs typeface="Arial" panose="020B0604020202020204" pitchFamily="34" charset="0"/>
              </a:rPr>
              <a:t>AGI </a:t>
            </a:r>
            <a:r>
              <a:rPr lang="en-US" sz="1800" dirty="0">
                <a:latin typeface="Arial" panose="020B0604020202020204" pitchFamily="34" charset="0"/>
                <a:cs typeface="Arial" panose="020B0604020202020204" pitchFamily="34" charset="0"/>
              </a:rPr>
              <a:t>refers to a hypothetical type of AI that possesses human-like cognitive abilities across a wide range of tasks. </a:t>
            </a:r>
            <a:endParaRPr lang="en-US" sz="1800" dirty="0" smtClean="0">
              <a:latin typeface="Arial" panose="020B0604020202020204" pitchFamily="34" charset="0"/>
              <a:cs typeface="Arial" panose="020B0604020202020204" pitchFamily="34" charset="0"/>
            </a:endParaRPr>
          </a:p>
          <a:p>
            <a:pPr algn="l"/>
            <a:endParaRPr lang="en-US" sz="1800" dirty="0" smtClean="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Essentially</a:t>
            </a:r>
            <a:r>
              <a:rPr lang="en-US" sz="1800" dirty="0">
                <a:latin typeface="Arial" panose="020B0604020202020204" pitchFamily="34" charset="0"/>
                <a:cs typeface="Arial" panose="020B0604020202020204" pitchFamily="34" charset="0"/>
              </a:rPr>
              <a:t>, an AGI would have the versatility and adaptability of human intelligence. </a:t>
            </a:r>
            <a:endParaRPr lang="en-US" sz="1800" dirty="0" smtClean="0">
              <a:latin typeface="Arial" panose="020B0604020202020204" pitchFamily="34" charset="0"/>
              <a:cs typeface="Arial" panose="020B0604020202020204" pitchFamily="34" charset="0"/>
            </a:endParaRP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Currently</a:t>
            </a:r>
            <a:r>
              <a:rPr lang="en-US" sz="1800" dirty="0">
                <a:latin typeface="Arial" panose="020B0604020202020204" pitchFamily="34" charset="0"/>
                <a:cs typeface="Arial" panose="020B0604020202020204" pitchFamily="34" charset="0"/>
              </a:rPr>
              <a:t>, true </a:t>
            </a:r>
            <a:r>
              <a:rPr lang="en-US" sz="1800" dirty="0" smtClean="0">
                <a:latin typeface="Arial" panose="020B0604020202020204" pitchFamily="34" charset="0"/>
                <a:cs typeface="Arial" panose="020B0604020202020204" pitchFamily="34" charset="0"/>
              </a:rPr>
              <a:t>AGI - DOES NOT </a:t>
            </a:r>
            <a:r>
              <a:rPr lang="en-US" sz="1800" dirty="0">
                <a:latin typeface="Arial" panose="020B0604020202020204" pitchFamily="34" charset="0"/>
                <a:cs typeface="Arial" panose="020B0604020202020204" pitchFamily="34" charset="0"/>
              </a:rPr>
              <a:t>exist.</a:t>
            </a:r>
          </a:p>
          <a:p>
            <a:pPr algn="l"/>
            <a:endParaRPr lang="en-IN" sz="1800" dirty="0">
              <a:latin typeface="Arial" panose="020B0604020202020204" pitchFamily="34" charset="0"/>
              <a:cs typeface="Arial" panose="020B0604020202020204" pitchFamily="34" charset="0"/>
            </a:endParaRPr>
          </a:p>
        </p:txBody>
      </p:sp>
      <p:pic>
        <p:nvPicPr>
          <p:cNvPr id="5122" name="Picture 2" descr="AGI: An Overview to Artificial General Intellig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480565"/>
            <a:ext cx="5264728" cy="477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(Future To Be) Components of AGI</a:t>
            </a:r>
            <a:endParaRPr lang="en-IN" sz="4000" b="1" dirty="0"/>
          </a:p>
        </p:txBody>
      </p:sp>
      <p:pic>
        <p:nvPicPr>
          <p:cNvPr id="4098" name="Picture 2" descr="💡 Agentic AI vs. Generative AI vs. Traditional Machine ..."/>
          <p:cNvPicPr>
            <a:picLocks noChangeAspect="1" noChangeArrowheads="1"/>
          </p:cNvPicPr>
          <p:nvPr/>
        </p:nvPicPr>
        <p:blipFill rotWithShape="1">
          <a:blip r:embed="rId2">
            <a:extLst>
              <a:ext uri="{28A0092B-C50C-407E-A947-70E740481C1C}">
                <a14:useLocalDpi xmlns:a14="http://schemas.microsoft.com/office/drawing/2010/main" val="0"/>
              </a:ext>
            </a:extLst>
          </a:blip>
          <a:srcRect l="1856" t="4568" r="28135" b="6139"/>
          <a:stretch/>
        </p:blipFill>
        <p:spPr bwMode="auto">
          <a:xfrm>
            <a:off x="2864670" y="1197033"/>
            <a:ext cx="6008915" cy="521208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9028922" y="1197031"/>
            <a:ext cx="2467580" cy="5494713"/>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smtClean="0">
                <a:latin typeface="Arial" panose="020B0604020202020204" pitchFamily="34" charset="0"/>
                <a:cs typeface="Arial" panose="020B0604020202020204" pitchFamily="34" charset="0"/>
              </a:rPr>
              <a:t>Why “Future To Be”?</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Agentic AI and Gen AI may contribute as components of AGI in future.</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Today, they are different concepts under AI.</a:t>
            </a:r>
          </a:p>
          <a:p>
            <a:pPr algn="l"/>
            <a:endParaRPr lang="en-US" sz="1800" dirty="0">
              <a:latin typeface="Arial" panose="020B0604020202020204" pitchFamily="34" charset="0"/>
              <a:cs typeface="Arial" panose="020B0604020202020204" pitchFamily="34" charset="0"/>
            </a:endParaRPr>
          </a:p>
          <a:p>
            <a:pPr algn="l"/>
            <a:r>
              <a:rPr lang="en-US" sz="1800" dirty="0" smtClean="0">
                <a:latin typeface="Arial" panose="020B0604020202020204" pitchFamily="34" charset="0"/>
                <a:cs typeface="Arial" panose="020B0604020202020204" pitchFamily="34" charset="0"/>
              </a:rPr>
              <a:t>In some ways, Gen AI serves as a  component of Agentic AI, providing capabilities to </a:t>
            </a:r>
            <a:r>
              <a:rPr lang="en-US" sz="1800" dirty="0">
                <a:latin typeface="Arial" panose="020B0604020202020204" pitchFamily="34" charset="0"/>
                <a:cs typeface="Arial" panose="020B0604020202020204" pitchFamily="34" charset="0"/>
              </a:rPr>
              <a:t>communicate, explain, or create content as part of a larger goal-driven process</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0612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64670" y="490451"/>
            <a:ext cx="8800858" cy="706581"/>
          </a:xfrm>
          <a:prstGeom prst="rect">
            <a:avLst/>
          </a:prstGeom>
          <a:effectLst/>
        </p:spPr>
        <p:txBody>
          <a:bodyPr vert="horz" lIns="91440" tIns="45720" rIns="91440" bIns="45720" rtlCol="0" anchor="b">
            <a:normAutofit fontScale="97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4000" b="1" dirty="0" smtClean="0"/>
              <a:t>Architecture of </a:t>
            </a:r>
            <a:r>
              <a:rPr lang="en-US" sz="4000" b="1" dirty="0" err="1" smtClean="0"/>
              <a:t>GenAI</a:t>
            </a:r>
            <a:endParaRPr lang="en-IN" sz="4000"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212" b="11879"/>
          <a:stretch/>
        </p:blipFill>
        <p:spPr>
          <a:xfrm>
            <a:off x="2864670" y="1197032"/>
            <a:ext cx="8800858" cy="5106900"/>
          </a:xfrm>
          <a:prstGeom prst="rect">
            <a:avLst/>
          </a:prstGeom>
        </p:spPr>
      </p:pic>
    </p:spTree>
    <p:extLst>
      <p:ext uri="{BB962C8B-B14F-4D97-AF65-F5344CB8AC3E}">
        <p14:creationId xmlns:p14="http://schemas.microsoft.com/office/powerpoint/2010/main" val="328179490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1057</TotalTime>
  <Words>1697</Words>
  <Application>Microsoft Office PowerPoint</Application>
  <PresentationFormat>Widescreen</PresentationFormat>
  <Paragraphs>165</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Century Gothic</vt:lpstr>
      <vt:lpstr>Wingdings 3</vt:lpstr>
      <vt:lpstr>Wisp</vt:lpstr>
      <vt:lpstr>Agentic AI</vt:lpstr>
      <vt:lpstr>PowerPoint Presentation</vt:lpstr>
      <vt:lpstr>Artificial intelligence is a field of science concerned with building computers and machines that can reason, learn, and act in such a way that would normally require human intelligence or that involves data whose scale exceeds what humans can analyze.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Agentic AI</dc:title>
  <dc:creator>Darshana Anandi</dc:creator>
  <cp:lastModifiedBy>Darshana Anandi</cp:lastModifiedBy>
  <cp:revision>43</cp:revision>
  <dcterms:created xsi:type="dcterms:W3CDTF">2025-06-05T12:57:18Z</dcterms:created>
  <dcterms:modified xsi:type="dcterms:W3CDTF">2025-06-15T14:04:58Z</dcterms:modified>
</cp:coreProperties>
</file>